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  <p:sldMasterId id="2147483867" r:id="rId2"/>
    <p:sldMasterId id="2147483870" r:id="rId3"/>
  </p:sldMasterIdLst>
  <p:notesMasterIdLst>
    <p:notesMasterId r:id="rId42"/>
  </p:notesMasterIdLst>
  <p:handoutMasterIdLst>
    <p:handoutMasterId r:id="rId43"/>
  </p:handoutMasterIdLst>
  <p:sldIdLst>
    <p:sldId id="256" r:id="rId4"/>
    <p:sldId id="257" r:id="rId5"/>
    <p:sldId id="268" r:id="rId6"/>
    <p:sldId id="262" r:id="rId7"/>
    <p:sldId id="269" r:id="rId8"/>
    <p:sldId id="271" r:id="rId9"/>
    <p:sldId id="270" r:id="rId10"/>
    <p:sldId id="276" r:id="rId11"/>
    <p:sldId id="277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280" r:id="rId21"/>
    <p:sldId id="314" r:id="rId22"/>
    <p:sldId id="282" r:id="rId23"/>
    <p:sldId id="283" r:id="rId24"/>
    <p:sldId id="284" r:id="rId25"/>
    <p:sldId id="288" r:id="rId26"/>
    <p:sldId id="289" r:id="rId27"/>
    <p:sldId id="290" r:id="rId28"/>
    <p:sldId id="291" r:id="rId29"/>
    <p:sldId id="292" r:id="rId30"/>
    <p:sldId id="293" r:id="rId31"/>
    <p:sldId id="295" r:id="rId32"/>
    <p:sldId id="294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285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Ínicio" id="{E75A938B-4983-4980-B367-F20910FF0C21}">
          <p14:sldIdLst>
            <p14:sldId id="256"/>
            <p14:sldId id="257"/>
          </p14:sldIdLst>
        </p14:section>
        <p14:section name="Introdução" id="{03E7FE1B-A5DD-4B6C-9763-5139745BFA3A}">
          <p14:sldIdLst>
            <p14:sldId id="268"/>
            <p14:sldId id="262"/>
            <p14:sldId id="269"/>
            <p14:sldId id="271"/>
            <p14:sldId id="270"/>
          </p14:sldIdLst>
        </p14:section>
        <p14:section name="Estado da arte" id="{7352DB42-2E81-44A1-AD17-096674D33606}">
          <p14:sldIdLst>
            <p14:sldId id="276"/>
            <p14:sldId id="277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</p14:sldIdLst>
        </p14:section>
        <p14:section name="Plano de trabalho" id="{7F3673D3-A4EB-4714-86CD-E48840A0C45C}">
          <p14:sldIdLst>
            <p14:sldId id="280"/>
            <p14:sldId id="314"/>
          </p14:sldIdLst>
        </p14:section>
        <p14:section name="Trabalho realizado" id="{D73DB3F0-9B55-4E98-996F-34DF6974899C}">
          <p14:sldIdLst>
            <p14:sldId id="282"/>
            <p14:sldId id="283"/>
            <p14:sldId id="284"/>
            <p14:sldId id="288"/>
            <p14:sldId id="289"/>
            <p14:sldId id="290"/>
            <p14:sldId id="291"/>
            <p14:sldId id="292"/>
            <p14:sldId id="293"/>
            <p14:sldId id="295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Conclusão" id="{CDA4C2B8-72B4-4363-8413-B29EE9DC5400}">
          <p14:sldIdLst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B167"/>
    <a:srgbClr val="27221C"/>
    <a:srgbClr val="0070C0"/>
    <a:srgbClr val="24E213"/>
    <a:srgbClr val="7030A0"/>
    <a:srgbClr val="FBE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115" autoAdjust="0"/>
  </p:normalViewPr>
  <p:slideViewPr>
    <p:cSldViewPr snapToGrid="0">
      <p:cViewPr varScale="1">
        <p:scale>
          <a:sx n="148" d="100"/>
          <a:sy n="148" d="100"/>
        </p:scale>
        <p:origin x="78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60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19AADD-9A49-46BF-904D-CDA120417A3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1B154176-6A59-4DC6-9B18-23F032B41080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pt-PT" dirty="0"/>
            <a:t>Aquisição de input</a:t>
          </a:r>
        </a:p>
      </dgm:t>
    </dgm:pt>
    <dgm:pt modelId="{EB09E768-8733-49EC-955B-EDEC52EAEA08}" type="parTrans" cxnId="{BC155FD2-F1C1-4DDD-AD2E-AEF7FFF18DC4}">
      <dgm:prSet/>
      <dgm:spPr/>
      <dgm:t>
        <a:bodyPr/>
        <a:lstStyle/>
        <a:p>
          <a:endParaRPr lang="pt-PT"/>
        </a:p>
      </dgm:t>
    </dgm:pt>
    <dgm:pt modelId="{AABE8A35-620A-4BD5-B273-931A52B09CAD}" type="sibTrans" cxnId="{BC155FD2-F1C1-4DDD-AD2E-AEF7FFF18DC4}">
      <dgm:prSet/>
      <dgm:spPr/>
      <dgm:t>
        <a:bodyPr/>
        <a:lstStyle/>
        <a:p>
          <a:endParaRPr lang="pt-PT"/>
        </a:p>
      </dgm:t>
    </dgm:pt>
    <dgm:pt modelId="{901586F2-DE61-436B-B533-EFD9216D779B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pt-PT" dirty="0"/>
            <a:t>Pré Processamento</a:t>
          </a:r>
        </a:p>
      </dgm:t>
    </dgm:pt>
    <dgm:pt modelId="{97F3BD15-D09A-41B8-9FB4-9523EA8F4D4F}" type="parTrans" cxnId="{61679B14-EE30-40F9-94BB-3DFFA4A4C212}">
      <dgm:prSet/>
      <dgm:spPr/>
      <dgm:t>
        <a:bodyPr/>
        <a:lstStyle/>
        <a:p>
          <a:endParaRPr lang="pt-PT"/>
        </a:p>
      </dgm:t>
    </dgm:pt>
    <dgm:pt modelId="{95FA755A-114F-4BDD-887A-5A0FAC3BA467}" type="sibTrans" cxnId="{61679B14-EE30-40F9-94BB-3DFFA4A4C212}">
      <dgm:prSet/>
      <dgm:spPr/>
      <dgm:t>
        <a:bodyPr/>
        <a:lstStyle/>
        <a:p>
          <a:endParaRPr lang="pt-PT"/>
        </a:p>
      </dgm:t>
    </dgm:pt>
    <dgm:pt modelId="{845F6B6E-95FE-4936-AC7C-8E013C69E5A0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pt-PT" dirty="0"/>
            <a:t>Segmentação</a:t>
          </a:r>
        </a:p>
      </dgm:t>
    </dgm:pt>
    <dgm:pt modelId="{43FBF32F-490A-42F0-B400-179A8D9FFE1E}" type="parTrans" cxnId="{851B3BB4-C98D-4BC1-9C84-50E4F6D0B748}">
      <dgm:prSet/>
      <dgm:spPr/>
      <dgm:t>
        <a:bodyPr/>
        <a:lstStyle/>
        <a:p>
          <a:endParaRPr lang="pt-PT"/>
        </a:p>
      </dgm:t>
    </dgm:pt>
    <dgm:pt modelId="{03A73B4B-0374-4917-9358-FB59D4BFBF05}" type="sibTrans" cxnId="{851B3BB4-C98D-4BC1-9C84-50E4F6D0B748}">
      <dgm:prSet/>
      <dgm:spPr/>
      <dgm:t>
        <a:bodyPr/>
        <a:lstStyle/>
        <a:p>
          <a:endParaRPr lang="pt-PT"/>
        </a:p>
      </dgm:t>
    </dgm:pt>
    <dgm:pt modelId="{32AA7732-54EF-4987-9253-4DC5ADBFB0FD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pt-PT" dirty="0"/>
            <a:t>OCR</a:t>
          </a:r>
        </a:p>
      </dgm:t>
    </dgm:pt>
    <dgm:pt modelId="{CB520F6C-6C06-43D2-8B61-F2F62AC553E6}" type="parTrans" cxnId="{1F541E2F-662C-494F-B186-00475E88970D}">
      <dgm:prSet/>
      <dgm:spPr/>
      <dgm:t>
        <a:bodyPr/>
        <a:lstStyle/>
        <a:p>
          <a:endParaRPr lang="pt-PT"/>
        </a:p>
      </dgm:t>
    </dgm:pt>
    <dgm:pt modelId="{99B55239-30A3-4A52-A803-8F68142F0707}" type="sibTrans" cxnId="{1F541E2F-662C-494F-B186-00475E88970D}">
      <dgm:prSet/>
      <dgm:spPr/>
      <dgm:t>
        <a:bodyPr/>
        <a:lstStyle/>
        <a:p>
          <a:endParaRPr lang="pt-PT"/>
        </a:p>
      </dgm:t>
    </dgm:pt>
    <dgm:pt modelId="{944C2A0C-EFC8-4370-9F6B-5ECA68949D0E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pt-PT" dirty="0"/>
            <a:t>Pós Processamento</a:t>
          </a:r>
        </a:p>
      </dgm:t>
    </dgm:pt>
    <dgm:pt modelId="{43FB1317-F8AA-4EBC-A249-CE7FF783611E}" type="parTrans" cxnId="{7EC79474-A00A-4607-8E98-1B5864D0D6CE}">
      <dgm:prSet/>
      <dgm:spPr/>
      <dgm:t>
        <a:bodyPr/>
        <a:lstStyle/>
        <a:p>
          <a:endParaRPr lang="pt-PT"/>
        </a:p>
      </dgm:t>
    </dgm:pt>
    <dgm:pt modelId="{D05BF681-90C4-4E4F-B9E8-36C0DC4B6DC6}" type="sibTrans" cxnId="{7EC79474-A00A-4607-8E98-1B5864D0D6CE}">
      <dgm:prSet/>
      <dgm:spPr/>
      <dgm:t>
        <a:bodyPr/>
        <a:lstStyle/>
        <a:p>
          <a:endParaRPr lang="pt-PT"/>
        </a:p>
      </dgm:t>
    </dgm:pt>
    <dgm:pt modelId="{D3ECF103-BC6A-474F-8820-8350E37813BE}">
      <dgm:prSet phldrT="[Texto]"/>
      <dgm:spPr>
        <a:ln>
          <a:solidFill>
            <a:schemeClr val="tx1"/>
          </a:solidFill>
        </a:ln>
      </dgm:spPr>
      <dgm:t>
        <a:bodyPr/>
        <a:lstStyle/>
        <a:p>
          <a:r>
            <a:rPr lang="pt-PT" dirty="0"/>
            <a:t>Output</a:t>
          </a:r>
        </a:p>
      </dgm:t>
    </dgm:pt>
    <dgm:pt modelId="{473CD31D-65A1-48F4-99B0-651977B6A117}" type="parTrans" cxnId="{EFD9007B-61B1-4AD1-91EA-E950B37973D7}">
      <dgm:prSet/>
      <dgm:spPr/>
      <dgm:t>
        <a:bodyPr/>
        <a:lstStyle/>
        <a:p>
          <a:endParaRPr lang="pt-PT"/>
        </a:p>
      </dgm:t>
    </dgm:pt>
    <dgm:pt modelId="{F566A4C5-B595-482C-9370-9BC867858F49}" type="sibTrans" cxnId="{EFD9007B-61B1-4AD1-91EA-E950B37973D7}">
      <dgm:prSet/>
      <dgm:spPr/>
      <dgm:t>
        <a:bodyPr/>
        <a:lstStyle/>
        <a:p>
          <a:endParaRPr lang="pt-PT"/>
        </a:p>
      </dgm:t>
    </dgm:pt>
    <dgm:pt modelId="{325F3FE4-68ED-4DF4-893A-0B307692D1A9}" type="pres">
      <dgm:prSet presAssocID="{FF19AADD-9A49-46BF-904D-CDA120417A39}" presName="linearFlow" presStyleCnt="0">
        <dgm:presLayoutVars>
          <dgm:resizeHandles val="exact"/>
        </dgm:presLayoutVars>
      </dgm:prSet>
      <dgm:spPr/>
    </dgm:pt>
    <dgm:pt modelId="{8526555E-91E5-49FF-9E19-91466F2C2991}" type="pres">
      <dgm:prSet presAssocID="{1B154176-6A59-4DC6-9B18-23F032B41080}" presName="node" presStyleLbl="node1" presStyleIdx="0" presStyleCnt="6">
        <dgm:presLayoutVars>
          <dgm:bulletEnabled val="1"/>
        </dgm:presLayoutVars>
      </dgm:prSet>
      <dgm:spPr/>
    </dgm:pt>
    <dgm:pt modelId="{9A641087-1EBF-439D-8383-2380E0F29C9A}" type="pres">
      <dgm:prSet presAssocID="{AABE8A35-620A-4BD5-B273-931A52B09CAD}" presName="sibTrans" presStyleLbl="sibTrans2D1" presStyleIdx="0" presStyleCnt="5"/>
      <dgm:spPr/>
    </dgm:pt>
    <dgm:pt modelId="{1DCA4942-560D-48C6-B705-570601B38B66}" type="pres">
      <dgm:prSet presAssocID="{AABE8A35-620A-4BD5-B273-931A52B09CAD}" presName="connectorText" presStyleLbl="sibTrans2D1" presStyleIdx="0" presStyleCnt="5"/>
      <dgm:spPr/>
    </dgm:pt>
    <dgm:pt modelId="{48DF77F3-D72E-40B3-894A-25B18CC5E008}" type="pres">
      <dgm:prSet presAssocID="{901586F2-DE61-436B-B533-EFD9216D779B}" presName="node" presStyleLbl="node1" presStyleIdx="1" presStyleCnt="6">
        <dgm:presLayoutVars>
          <dgm:bulletEnabled val="1"/>
        </dgm:presLayoutVars>
      </dgm:prSet>
      <dgm:spPr/>
    </dgm:pt>
    <dgm:pt modelId="{9835509C-426F-4A85-8D16-515C805E0A95}" type="pres">
      <dgm:prSet presAssocID="{95FA755A-114F-4BDD-887A-5A0FAC3BA467}" presName="sibTrans" presStyleLbl="sibTrans2D1" presStyleIdx="1" presStyleCnt="5"/>
      <dgm:spPr/>
    </dgm:pt>
    <dgm:pt modelId="{91E53FC7-0423-4FD7-A34A-4BC60F1865E5}" type="pres">
      <dgm:prSet presAssocID="{95FA755A-114F-4BDD-887A-5A0FAC3BA467}" presName="connectorText" presStyleLbl="sibTrans2D1" presStyleIdx="1" presStyleCnt="5"/>
      <dgm:spPr/>
    </dgm:pt>
    <dgm:pt modelId="{01C7AE83-46CE-4702-BFF4-AE971DF74746}" type="pres">
      <dgm:prSet presAssocID="{845F6B6E-95FE-4936-AC7C-8E013C69E5A0}" presName="node" presStyleLbl="node1" presStyleIdx="2" presStyleCnt="6">
        <dgm:presLayoutVars>
          <dgm:bulletEnabled val="1"/>
        </dgm:presLayoutVars>
      </dgm:prSet>
      <dgm:spPr/>
    </dgm:pt>
    <dgm:pt modelId="{F39F7B2D-3888-4C32-AFCE-1EDC894342F6}" type="pres">
      <dgm:prSet presAssocID="{03A73B4B-0374-4917-9358-FB59D4BFBF05}" presName="sibTrans" presStyleLbl="sibTrans2D1" presStyleIdx="2" presStyleCnt="5"/>
      <dgm:spPr/>
    </dgm:pt>
    <dgm:pt modelId="{EA364B16-FD7E-46C9-944F-89F5CC6CEC8B}" type="pres">
      <dgm:prSet presAssocID="{03A73B4B-0374-4917-9358-FB59D4BFBF05}" presName="connectorText" presStyleLbl="sibTrans2D1" presStyleIdx="2" presStyleCnt="5"/>
      <dgm:spPr/>
    </dgm:pt>
    <dgm:pt modelId="{0FDBB39D-7B79-44E5-8B5A-7405375D8768}" type="pres">
      <dgm:prSet presAssocID="{32AA7732-54EF-4987-9253-4DC5ADBFB0FD}" presName="node" presStyleLbl="node1" presStyleIdx="3" presStyleCnt="6">
        <dgm:presLayoutVars>
          <dgm:bulletEnabled val="1"/>
        </dgm:presLayoutVars>
      </dgm:prSet>
      <dgm:spPr/>
    </dgm:pt>
    <dgm:pt modelId="{733D4221-6CA6-48CD-A4C9-E1E58B6E6B27}" type="pres">
      <dgm:prSet presAssocID="{99B55239-30A3-4A52-A803-8F68142F0707}" presName="sibTrans" presStyleLbl="sibTrans2D1" presStyleIdx="3" presStyleCnt="5"/>
      <dgm:spPr/>
    </dgm:pt>
    <dgm:pt modelId="{40140978-052C-4E5E-B290-CEC39F331851}" type="pres">
      <dgm:prSet presAssocID="{99B55239-30A3-4A52-A803-8F68142F0707}" presName="connectorText" presStyleLbl="sibTrans2D1" presStyleIdx="3" presStyleCnt="5"/>
      <dgm:spPr/>
    </dgm:pt>
    <dgm:pt modelId="{5620E124-4BC5-4C9C-9160-39837A8274C4}" type="pres">
      <dgm:prSet presAssocID="{944C2A0C-EFC8-4370-9F6B-5ECA68949D0E}" presName="node" presStyleLbl="node1" presStyleIdx="4" presStyleCnt="6">
        <dgm:presLayoutVars>
          <dgm:bulletEnabled val="1"/>
        </dgm:presLayoutVars>
      </dgm:prSet>
      <dgm:spPr/>
    </dgm:pt>
    <dgm:pt modelId="{CA96DB2E-490B-4574-B19A-ABA271D1F653}" type="pres">
      <dgm:prSet presAssocID="{D05BF681-90C4-4E4F-B9E8-36C0DC4B6DC6}" presName="sibTrans" presStyleLbl="sibTrans2D1" presStyleIdx="4" presStyleCnt="5"/>
      <dgm:spPr/>
    </dgm:pt>
    <dgm:pt modelId="{FD05984E-CAE4-4073-990C-C76ACF6A4035}" type="pres">
      <dgm:prSet presAssocID="{D05BF681-90C4-4E4F-B9E8-36C0DC4B6DC6}" presName="connectorText" presStyleLbl="sibTrans2D1" presStyleIdx="4" presStyleCnt="5"/>
      <dgm:spPr/>
    </dgm:pt>
    <dgm:pt modelId="{82BB70A0-7C60-40B6-8B8D-411A1279CC47}" type="pres">
      <dgm:prSet presAssocID="{D3ECF103-BC6A-474F-8820-8350E37813BE}" presName="node" presStyleLbl="node1" presStyleIdx="5" presStyleCnt="6">
        <dgm:presLayoutVars>
          <dgm:bulletEnabled val="1"/>
        </dgm:presLayoutVars>
      </dgm:prSet>
      <dgm:spPr/>
    </dgm:pt>
  </dgm:ptLst>
  <dgm:cxnLst>
    <dgm:cxn modelId="{4403770E-B7DE-4876-BD42-2D9C3DEF59BD}" type="presOf" srcId="{D05BF681-90C4-4E4F-B9E8-36C0DC4B6DC6}" destId="{FD05984E-CAE4-4073-990C-C76ACF6A4035}" srcOrd="1" destOrd="0" presId="urn:microsoft.com/office/officeart/2005/8/layout/process2"/>
    <dgm:cxn modelId="{61679B14-EE30-40F9-94BB-3DFFA4A4C212}" srcId="{FF19AADD-9A49-46BF-904D-CDA120417A39}" destId="{901586F2-DE61-436B-B533-EFD9216D779B}" srcOrd="1" destOrd="0" parTransId="{97F3BD15-D09A-41B8-9FB4-9523EA8F4D4F}" sibTransId="{95FA755A-114F-4BDD-887A-5A0FAC3BA467}"/>
    <dgm:cxn modelId="{542F531F-80B2-480F-9913-57075B4C10DE}" type="presOf" srcId="{99B55239-30A3-4A52-A803-8F68142F0707}" destId="{40140978-052C-4E5E-B290-CEC39F331851}" srcOrd="1" destOrd="0" presId="urn:microsoft.com/office/officeart/2005/8/layout/process2"/>
    <dgm:cxn modelId="{93ED3821-5293-4488-A680-BADBFA95C367}" type="presOf" srcId="{95FA755A-114F-4BDD-887A-5A0FAC3BA467}" destId="{9835509C-426F-4A85-8D16-515C805E0A95}" srcOrd="0" destOrd="0" presId="urn:microsoft.com/office/officeart/2005/8/layout/process2"/>
    <dgm:cxn modelId="{1F541E2F-662C-494F-B186-00475E88970D}" srcId="{FF19AADD-9A49-46BF-904D-CDA120417A39}" destId="{32AA7732-54EF-4987-9253-4DC5ADBFB0FD}" srcOrd="3" destOrd="0" parTransId="{CB520F6C-6C06-43D2-8B61-F2F62AC553E6}" sibTransId="{99B55239-30A3-4A52-A803-8F68142F0707}"/>
    <dgm:cxn modelId="{B8C74430-8C83-4246-80B3-C9AB5FD06A3A}" type="presOf" srcId="{99B55239-30A3-4A52-A803-8F68142F0707}" destId="{733D4221-6CA6-48CD-A4C9-E1E58B6E6B27}" srcOrd="0" destOrd="0" presId="urn:microsoft.com/office/officeart/2005/8/layout/process2"/>
    <dgm:cxn modelId="{5EAC215C-4423-4E23-ADB1-C54BDA33BC5C}" type="presOf" srcId="{901586F2-DE61-436B-B533-EFD9216D779B}" destId="{48DF77F3-D72E-40B3-894A-25B18CC5E008}" srcOrd="0" destOrd="0" presId="urn:microsoft.com/office/officeart/2005/8/layout/process2"/>
    <dgm:cxn modelId="{301E944D-0CBE-4B82-9B93-9697D3ED3F39}" type="presOf" srcId="{D3ECF103-BC6A-474F-8820-8350E37813BE}" destId="{82BB70A0-7C60-40B6-8B8D-411A1279CC47}" srcOrd="0" destOrd="0" presId="urn:microsoft.com/office/officeart/2005/8/layout/process2"/>
    <dgm:cxn modelId="{7EC79474-A00A-4607-8E98-1B5864D0D6CE}" srcId="{FF19AADD-9A49-46BF-904D-CDA120417A39}" destId="{944C2A0C-EFC8-4370-9F6B-5ECA68949D0E}" srcOrd="4" destOrd="0" parTransId="{43FB1317-F8AA-4EBC-A249-CE7FF783611E}" sibTransId="{D05BF681-90C4-4E4F-B9E8-36C0DC4B6DC6}"/>
    <dgm:cxn modelId="{170D4F55-F510-41C5-888A-EAE97E6DC1D7}" type="presOf" srcId="{95FA755A-114F-4BDD-887A-5A0FAC3BA467}" destId="{91E53FC7-0423-4FD7-A34A-4BC60F1865E5}" srcOrd="1" destOrd="0" presId="urn:microsoft.com/office/officeart/2005/8/layout/process2"/>
    <dgm:cxn modelId="{EFD9007B-61B1-4AD1-91EA-E950B37973D7}" srcId="{FF19AADD-9A49-46BF-904D-CDA120417A39}" destId="{D3ECF103-BC6A-474F-8820-8350E37813BE}" srcOrd="5" destOrd="0" parTransId="{473CD31D-65A1-48F4-99B0-651977B6A117}" sibTransId="{F566A4C5-B595-482C-9370-9BC867858F49}"/>
    <dgm:cxn modelId="{C07E0785-BC9C-44D3-B69B-F31012690943}" type="presOf" srcId="{03A73B4B-0374-4917-9358-FB59D4BFBF05}" destId="{F39F7B2D-3888-4C32-AFCE-1EDC894342F6}" srcOrd="0" destOrd="0" presId="urn:microsoft.com/office/officeart/2005/8/layout/process2"/>
    <dgm:cxn modelId="{06A1CA85-AEC5-4937-95F0-0BFF8EA19277}" type="presOf" srcId="{D05BF681-90C4-4E4F-B9E8-36C0DC4B6DC6}" destId="{CA96DB2E-490B-4574-B19A-ABA271D1F653}" srcOrd="0" destOrd="0" presId="urn:microsoft.com/office/officeart/2005/8/layout/process2"/>
    <dgm:cxn modelId="{BFDFF08C-A0CB-4E95-BB5E-02D737A72525}" type="presOf" srcId="{32AA7732-54EF-4987-9253-4DC5ADBFB0FD}" destId="{0FDBB39D-7B79-44E5-8B5A-7405375D8768}" srcOrd="0" destOrd="0" presId="urn:microsoft.com/office/officeart/2005/8/layout/process2"/>
    <dgm:cxn modelId="{185CB1A8-1DB5-4329-95E0-C0D2143A4B78}" type="presOf" srcId="{845F6B6E-95FE-4936-AC7C-8E013C69E5A0}" destId="{01C7AE83-46CE-4702-BFF4-AE971DF74746}" srcOrd="0" destOrd="0" presId="urn:microsoft.com/office/officeart/2005/8/layout/process2"/>
    <dgm:cxn modelId="{851B3BB4-C98D-4BC1-9C84-50E4F6D0B748}" srcId="{FF19AADD-9A49-46BF-904D-CDA120417A39}" destId="{845F6B6E-95FE-4936-AC7C-8E013C69E5A0}" srcOrd="2" destOrd="0" parTransId="{43FBF32F-490A-42F0-B400-179A8D9FFE1E}" sibTransId="{03A73B4B-0374-4917-9358-FB59D4BFBF05}"/>
    <dgm:cxn modelId="{8BF858B9-A57C-41BA-98DE-BB30E895523A}" type="presOf" srcId="{03A73B4B-0374-4917-9358-FB59D4BFBF05}" destId="{EA364B16-FD7E-46C9-944F-89F5CC6CEC8B}" srcOrd="1" destOrd="0" presId="urn:microsoft.com/office/officeart/2005/8/layout/process2"/>
    <dgm:cxn modelId="{D1B4D2C9-6530-4E6D-8977-E109BA29389A}" type="presOf" srcId="{AABE8A35-620A-4BD5-B273-931A52B09CAD}" destId="{9A641087-1EBF-439D-8383-2380E0F29C9A}" srcOrd="0" destOrd="0" presId="urn:microsoft.com/office/officeart/2005/8/layout/process2"/>
    <dgm:cxn modelId="{BC155FD2-F1C1-4DDD-AD2E-AEF7FFF18DC4}" srcId="{FF19AADD-9A49-46BF-904D-CDA120417A39}" destId="{1B154176-6A59-4DC6-9B18-23F032B41080}" srcOrd="0" destOrd="0" parTransId="{EB09E768-8733-49EC-955B-EDEC52EAEA08}" sibTransId="{AABE8A35-620A-4BD5-B273-931A52B09CAD}"/>
    <dgm:cxn modelId="{6F2368D9-0ED5-4536-BED1-97EB14AB8246}" type="presOf" srcId="{944C2A0C-EFC8-4370-9F6B-5ECA68949D0E}" destId="{5620E124-4BC5-4C9C-9160-39837A8274C4}" srcOrd="0" destOrd="0" presId="urn:microsoft.com/office/officeart/2005/8/layout/process2"/>
    <dgm:cxn modelId="{17C1EAE1-5918-4818-BAC5-D03BC1163BDE}" type="presOf" srcId="{FF19AADD-9A49-46BF-904D-CDA120417A39}" destId="{325F3FE4-68ED-4DF4-893A-0B307692D1A9}" srcOrd="0" destOrd="0" presId="urn:microsoft.com/office/officeart/2005/8/layout/process2"/>
    <dgm:cxn modelId="{A2DCB2E9-8C3C-4562-98EE-1BC7CEB4250A}" type="presOf" srcId="{1B154176-6A59-4DC6-9B18-23F032B41080}" destId="{8526555E-91E5-49FF-9E19-91466F2C2991}" srcOrd="0" destOrd="0" presId="urn:microsoft.com/office/officeart/2005/8/layout/process2"/>
    <dgm:cxn modelId="{945578FE-752E-48BC-B3A0-64D907C2702E}" type="presOf" srcId="{AABE8A35-620A-4BD5-B273-931A52B09CAD}" destId="{1DCA4942-560D-48C6-B705-570601B38B66}" srcOrd="1" destOrd="0" presId="urn:microsoft.com/office/officeart/2005/8/layout/process2"/>
    <dgm:cxn modelId="{FC1FB393-E612-4649-81E5-7D631B65B797}" type="presParOf" srcId="{325F3FE4-68ED-4DF4-893A-0B307692D1A9}" destId="{8526555E-91E5-49FF-9E19-91466F2C2991}" srcOrd="0" destOrd="0" presId="urn:microsoft.com/office/officeart/2005/8/layout/process2"/>
    <dgm:cxn modelId="{04B71869-3BDD-47C2-A5FA-5C42E192E89E}" type="presParOf" srcId="{325F3FE4-68ED-4DF4-893A-0B307692D1A9}" destId="{9A641087-1EBF-439D-8383-2380E0F29C9A}" srcOrd="1" destOrd="0" presId="urn:microsoft.com/office/officeart/2005/8/layout/process2"/>
    <dgm:cxn modelId="{8E39C430-0908-43F3-B604-F60E2DAA17DF}" type="presParOf" srcId="{9A641087-1EBF-439D-8383-2380E0F29C9A}" destId="{1DCA4942-560D-48C6-B705-570601B38B66}" srcOrd="0" destOrd="0" presId="urn:microsoft.com/office/officeart/2005/8/layout/process2"/>
    <dgm:cxn modelId="{317F0AAE-6500-4AD6-BCC4-4D23C1A2E038}" type="presParOf" srcId="{325F3FE4-68ED-4DF4-893A-0B307692D1A9}" destId="{48DF77F3-D72E-40B3-894A-25B18CC5E008}" srcOrd="2" destOrd="0" presId="urn:microsoft.com/office/officeart/2005/8/layout/process2"/>
    <dgm:cxn modelId="{3C0C7952-2D4D-4735-856A-39D54FDA6363}" type="presParOf" srcId="{325F3FE4-68ED-4DF4-893A-0B307692D1A9}" destId="{9835509C-426F-4A85-8D16-515C805E0A95}" srcOrd="3" destOrd="0" presId="urn:microsoft.com/office/officeart/2005/8/layout/process2"/>
    <dgm:cxn modelId="{ECA26488-B2B8-4FE5-87C8-1EAF538C84E2}" type="presParOf" srcId="{9835509C-426F-4A85-8D16-515C805E0A95}" destId="{91E53FC7-0423-4FD7-A34A-4BC60F1865E5}" srcOrd="0" destOrd="0" presId="urn:microsoft.com/office/officeart/2005/8/layout/process2"/>
    <dgm:cxn modelId="{7651AA6F-567B-46B4-9F82-F499280A8F6F}" type="presParOf" srcId="{325F3FE4-68ED-4DF4-893A-0B307692D1A9}" destId="{01C7AE83-46CE-4702-BFF4-AE971DF74746}" srcOrd="4" destOrd="0" presId="urn:microsoft.com/office/officeart/2005/8/layout/process2"/>
    <dgm:cxn modelId="{0113E3F2-7CA3-4348-8834-B2D6994A5E07}" type="presParOf" srcId="{325F3FE4-68ED-4DF4-893A-0B307692D1A9}" destId="{F39F7B2D-3888-4C32-AFCE-1EDC894342F6}" srcOrd="5" destOrd="0" presId="urn:microsoft.com/office/officeart/2005/8/layout/process2"/>
    <dgm:cxn modelId="{578C3984-877E-4168-AFD8-AF1470197325}" type="presParOf" srcId="{F39F7B2D-3888-4C32-AFCE-1EDC894342F6}" destId="{EA364B16-FD7E-46C9-944F-89F5CC6CEC8B}" srcOrd="0" destOrd="0" presId="urn:microsoft.com/office/officeart/2005/8/layout/process2"/>
    <dgm:cxn modelId="{17CE8803-546F-4FBC-B773-0D7C357E1CCD}" type="presParOf" srcId="{325F3FE4-68ED-4DF4-893A-0B307692D1A9}" destId="{0FDBB39D-7B79-44E5-8B5A-7405375D8768}" srcOrd="6" destOrd="0" presId="urn:microsoft.com/office/officeart/2005/8/layout/process2"/>
    <dgm:cxn modelId="{7D5DBDCB-BAF9-461B-BE6E-3E1B6457D4A7}" type="presParOf" srcId="{325F3FE4-68ED-4DF4-893A-0B307692D1A9}" destId="{733D4221-6CA6-48CD-A4C9-E1E58B6E6B27}" srcOrd="7" destOrd="0" presId="urn:microsoft.com/office/officeart/2005/8/layout/process2"/>
    <dgm:cxn modelId="{A34BE2F3-5FA0-44E2-A467-1AF68B69C436}" type="presParOf" srcId="{733D4221-6CA6-48CD-A4C9-E1E58B6E6B27}" destId="{40140978-052C-4E5E-B290-CEC39F331851}" srcOrd="0" destOrd="0" presId="urn:microsoft.com/office/officeart/2005/8/layout/process2"/>
    <dgm:cxn modelId="{127FDE7D-3E1C-49F6-AE22-012AE861BD01}" type="presParOf" srcId="{325F3FE4-68ED-4DF4-893A-0B307692D1A9}" destId="{5620E124-4BC5-4C9C-9160-39837A8274C4}" srcOrd="8" destOrd="0" presId="urn:microsoft.com/office/officeart/2005/8/layout/process2"/>
    <dgm:cxn modelId="{B500DC6A-9B5A-4006-912D-EA236F0CDEBD}" type="presParOf" srcId="{325F3FE4-68ED-4DF4-893A-0B307692D1A9}" destId="{CA96DB2E-490B-4574-B19A-ABA271D1F653}" srcOrd="9" destOrd="0" presId="urn:microsoft.com/office/officeart/2005/8/layout/process2"/>
    <dgm:cxn modelId="{BD7600CB-1378-4856-A8BA-F100F955A05A}" type="presParOf" srcId="{CA96DB2E-490B-4574-B19A-ABA271D1F653}" destId="{FD05984E-CAE4-4073-990C-C76ACF6A4035}" srcOrd="0" destOrd="0" presId="urn:microsoft.com/office/officeart/2005/8/layout/process2"/>
    <dgm:cxn modelId="{38917B99-5734-49AB-925A-3AAF7B12F0E4}" type="presParOf" srcId="{325F3FE4-68ED-4DF4-893A-0B307692D1A9}" destId="{82BB70A0-7C60-40B6-8B8D-411A1279CC47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063A0B-A672-4911-810A-27C1DA0D2CA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1E41E9B5-D1DA-44F3-847E-550C41CAC75E}">
      <dgm:prSet phldrT="[Texto]"/>
      <dgm:spPr>
        <a:ln>
          <a:solidFill>
            <a:schemeClr val="tx1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PT" dirty="0">
              <a:latin typeface="Barlow" panose="00000500000000000000" pitchFamily="2" charset="0"/>
            </a:rPr>
            <a:t>Junção de vários outputs de OCR</a:t>
          </a:r>
          <a:endParaRPr lang="pt-PT" dirty="0"/>
        </a:p>
      </dgm:t>
    </dgm:pt>
    <dgm:pt modelId="{653923D4-194C-4FC2-96C7-3F733D3803B5}" type="parTrans" cxnId="{63012B9A-2998-4955-BAF3-74B30886907F}">
      <dgm:prSet/>
      <dgm:spPr/>
      <dgm:t>
        <a:bodyPr/>
        <a:lstStyle/>
        <a:p>
          <a:endParaRPr lang="pt-PT"/>
        </a:p>
      </dgm:t>
    </dgm:pt>
    <dgm:pt modelId="{77FE1504-58F7-4728-9B2A-13C1264C8CE0}" type="sibTrans" cxnId="{63012B9A-2998-4955-BAF3-74B30886907F}">
      <dgm:prSet/>
      <dgm:spPr/>
      <dgm:t>
        <a:bodyPr/>
        <a:lstStyle/>
        <a:p>
          <a:endParaRPr lang="pt-PT"/>
        </a:p>
      </dgm:t>
    </dgm:pt>
    <dgm:pt modelId="{C0FC576B-6238-4678-9B80-135A84AB8883}">
      <dgm:prSet phldrT="[Texto]"/>
      <dgm:spPr>
        <a:ln>
          <a:solidFill>
            <a:schemeClr val="tx1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PT" dirty="0">
              <a:latin typeface="Barlow" panose="00000500000000000000" pitchFamily="2" charset="0"/>
            </a:rPr>
            <a:t>Similaridade de palavras e geração de léxicos</a:t>
          </a:r>
        </a:p>
      </dgm:t>
    </dgm:pt>
    <dgm:pt modelId="{3FC0E99A-11BA-4389-81F0-CE236A8B99C9}" type="parTrans" cxnId="{206D1DD4-7CFC-49A9-A141-359BD9D59BD7}">
      <dgm:prSet/>
      <dgm:spPr/>
      <dgm:t>
        <a:bodyPr/>
        <a:lstStyle/>
        <a:p>
          <a:endParaRPr lang="pt-PT"/>
        </a:p>
      </dgm:t>
    </dgm:pt>
    <dgm:pt modelId="{D37661FE-F2B0-4E5A-B917-A460B52FB7F0}" type="sibTrans" cxnId="{206D1DD4-7CFC-49A9-A141-359BD9D59BD7}">
      <dgm:prSet/>
      <dgm:spPr/>
      <dgm:t>
        <a:bodyPr/>
        <a:lstStyle/>
        <a:p>
          <a:endParaRPr lang="pt-PT"/>
        </a:p>
      </dgm:t>
    </dgm:pt>
    <dgm:pt modelId="{1CD50E78-CE41-4A02-9439-B81F1930131A}">
      <dgm:prSet phldrT="[Texto]"/>
      <dgm:spPr>
        <a:ln>
          <a:solidFill>
            <a:schemeClr val="tx1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PT" dirty="0">
              <a:latin typeface="Barlow" panose="00000500000000000000" pitchFamily="2" charset="0"/>
            </a:rPr>
            <a:t>Modelos de linguagem</a:t>
          </a:r>
          <a:endParaRPr lang="pt-PT" dirty="0"/>
        </a:p>
      </dgm:t>
    </dgm:pt>
    <dgm:pt modelId="{EEE68FAE-20D9-4B68-9882-5797B4F401A1}" type="parTrans" cxnId="{181B2DB7-CB67-4C2A-A667-A1558FCD6344}">
      <dgm:prSet/>
      <dgm:spPr/>
      <dgm:t>
        <a:bodyPr/>
        <a:lstStyle/>
        <a:p>
          <a:endParaRPr lang="pt-PT"/>
        </a:p>
      </dgm:t>
    </dgm:pt>
    <dgm:pt modelId="{8FD3CA09-3157-4DEF-A04E-CEB7F5F3BF03}" type="sibTrans" cxnId="{181B2DB7-CB67-4C2A-A667-A1558FCD6344}">
      <dgm:prSet/>
      <dgm:spPr/>
      <dgm:t>
        <a:bodyPr/>
        <a:lstStyle/>
        <a:p>
          <a:endParaRPr lang="pt-PT"/>
        </a:p>
      </dgm:t>
    </dgm:pt>
    <dgm:pt modelId="{FC1EDBBA-1F46-4223-9A60-461F92155195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pt-PT" dirty="0">
              <a:latin typeface="Barlow" panose="00000500000000000000" pitchFamily="2" charset="0"/>
            </a:rPr>
            <a:t>Modelos de erro e probabilísticos</a:t>
          </a:r>
        </a:p>
      </dgm:t>
    </dgm:pt>
    <dgm:pt modelId="{B28E6730-A8DD-44AB-8420-805DE6B039C9}" type="parTrans" cxnId="{9C87A405-099C-46FE-8E8A-6C7ACB5B896E}">
      <dgm:prSet/>
      <dgm:spPr/>
      <dgm:t>
        <a:bodyPr/>
        <a:lstStyle/>
        <a:p>
          <a:endParaRPr lang="pt-PT"/>
        </a:p>
      </dgm:t>
    </dgm:pt>
    <dgm:pt modelId="{F8BDB1CE-FDD0-4486-B7E8-5B3379935AA2}" type="sibTrans" cxnId="{9C87A405-099C-46FE-8E8A-6C7ACB5B896E}">
      <dgm:prSet/>
      <dgm:spPr/>
      <dgm:t>
        <a:bodyPr/>
        <a:lstStyle/>
        <a:p>
          <a:endParaRPr lang="pt-PT"/>
        </a:p>
      </dgm:t>
    </dgm:pt>
    <dgm:pt modelId="{A6574966-D502-492C-B29E-073931C445E0}" type="pres">
      <dgm:prSet presAssocID="{AE063A0B-A672-4911-810A-27C1DA0D2CAD}" presName="diagram" presStyleCnt="0">
        <dgm:presLayoutVars>
          <dgm:dir/>
          <dgm:resizeHandles val="exact"/>
        </dgm:presLayoutVars>
      </dgm:prSet>
      <dgm:spPr/>
    </dgm:pt>
    <dgm:pt modelId="{24DF6C3F-A311-4816-8770-B7C0CD9F6586}" type="pres">
      <dgm:prSet presAssocID="{1E41E9B5-D1DA-44F3-847E-550C41CAC75E}" presName="node" presStyleLbl="node1" presStyleIdx="0" presStyleCnt="4">
        <dgm:presLayoutVars>
          <dgm:bulletEnabled val="1"/>
        </dgm:presLayoutVars>
      </dgm:prSet>
      <dgm:spPr/>
    </dgm:pt>
    <dgm:pt modelId="{F76620A3-6C67-4AFE-8DC2-0646F789C185}" type="pres">
      <dgm:prSet presAssocID="{77FE1504-58F7-4728-9B2A-13C1264C8CE0}" presName="sibTrans" presStyleCnt="0"/>
      <dgm:spPr/>
    </dgm:pt>
    <dgm:pt modelId="{F5321D00-8BA8-4E3C-AFA9-514F7AD867FE}" type="pres">
      <dgm:prSet presAssocID="{C0FC576B-6238-4678-9B80-135A84AB8883}" presName="node" presStyleLbl="node1" presStyleIdx="1" presStyleCnt="4">
        <dgm:presLayoutVars>
          <dgm:bulletEnabled val="1"/>
        </dgm:presLayoutVars>
      </dgm:prSet>
      <dgm:spPr/>
    </dgm:pt>
    <dgm:pt modelId="{B5B458D2-9B1D-4863-96BD-C88DCCAC2DD3}" type="pres">
      <dgm:prSet presAssocID="{D37661FE-F2B0-4E5A-B917-A460B52FB7F0}" presName="sibTrans" presStyleCnt="0"/>
      <dgm:spPr/>
    </dgm:pt>
    <dgm:pt modelId="{515FA673-A647-4350-BACA-D4892DA53AA0}" type="pres">
      <dgm:prSet presAssocID="{1CD50E78-CE41-4A02-9439-B81F1930131A}" presName="node" presStyleLbl="node1" presStyleIdx="2" presStyleCnt="4">
        <dgm:presLayoutVars>
          <dgm:bulletEnabled val="1"/>
        </dgm:presLayoutVars>
      </dgm:prSet>
      <dgm:spPr/>
    </dgm:pt>
    <dgm:pt modelId="{CF1F5270-554D-42A4-B4BA-C0DB734C6447}" type="pres">
      <dgm:prSet presAssocID="{8FD3CA09-3157-4DEF-A04E-CEB7F5F3BF03}" presName="sibTrans" presStyleCnt="0"/>
      <dgm:spPr/>
    </dgm:pt>
    <dgm:pt modelId="{F226A6CB-4589-4217-99D7-85C00FA6607D}" type="pres">
      <dgm:prSet presAssocID="{FC1EDBBA-1F46-4223-9A60-461F92155195}" presName="node" presStyleLbl="node1" presStyleIdx="3" presStyleCnt="4">
        <dgm:presLayoutVars>
          <dgm:bulletEnabled val="1"/>
        </dgm:presLayoutVars>
      </dgm:prSet>
      <dgm:spPr/>
    </dgm:pt>
  </dgm:ptLst>
  <dgm:cxnLst>
    <dgm:cxn modelId="{9C87A405-099C-46FE-8E8A-6C7ACB5B896E}" srcId="{AE063A0B-A672-4911-810A-27C1DA0D2CAD}" destId="{FC1EDBBA-1F46-4223-9A60-461F92155195}" srcOrd="3" destOrd="0" parTransId="{B28E6730-A8DD-44AB-8420-805DE6B039C9}" sibTransId="{F8BDB1CE-FDD0-4486-B7E8-5B3379935AA2}"/>
    <dgm:cxn modelId="{DE9D930D-B80F-4894-B94E-4F6C2F294D96}" type="presOf" srcId="{1E41E9B5-D1DA-44F3-847E-550C41CAC75E}" destId="{24DF6C3F-A311-4816-8770-B7C0CD9F6586}" srcOrd="0" destOrd="0" presId="urn:microsoft.com/office/officeart/2005/8/layout/default"/>
    <dgm:cxn modelId="{64332B38-49DB-4919-B8D6-48B2A4D7FFC7}" type="presOf" srcId="{FC1EDBBA-1F46-4223-9A60-461F92155195}" destId="{F226A6CB-4589-4217-99D7-85C00FA6607D}" srcOrd="0" destOrd="0" presId="urn:microsoft.com/office/officeart/2005/8/layout/default"/>
    <dgm:cxn modelId="{6F6ECC7E-E92C-4DD9-825C-C209B57E6CFA}" type="presOf" srcId="{1CD50E78-CE41-4A02-9439-B81F1930131A}" destId="{515FA673-A647-4350-BACA-D4892DA53AA0}" srcOrd="0" destOrd="0" presId="urn:microsoft.com/office/officeart/2005/8/layout/default"/>
    <dgm:cxn modelId="{63012B9A-2998-4955-BAF3-74B30886907F}" srcId="{AE063A0B-A672-4911-810A-27C1DA0D2CAD}" destId="{1E41E9B5-D1DA-44F3-847E-550C41CAC75E}" srcOrd="0" destOrd="0" parTransId="{653923D4-194C-4FC2-96C7-3F733D3803B5}" sibTransId="{77FE1504-58F7-4728-9B2A-13C1264C8CE0}"/>
    <dgm:cxn modelId="{58409CAB-2140-401D-B75C-3A7127BF4086}" type="presOf" srcId="{AE063A0B-A672-4911-810A-27C1DA0D2CAD}" destId="{A6574966-D502-492C-B29E-073931C445E0}" srcOrd="0" destOrd="0" presId="urn:microsoft.com/office/officeart/2005/8/layout/default"/>
    <dgm:cxn modelId="{5A648FB5-63AC-4600-A02C-2E4D0C3CCD76}" type="presOf" srcId="{C0FC576B-6238-4678-9B80-135A84AB8883}" destId="{F5321D00-8BA8-4E3C-AFA9-514F7AD867FE}" srcOrd="0" destOrd="0" presId="urn:microsoft.com/office/officeart/2005/8/layout/default"/>
    <dgm:cxn modelId="{181B2DB7-CB67-4C2A-A667-A1558FCD6344}" srcId="{AE063A0B-A672-4911-810A-27C1DA0D2CAD}" destId="{1CD50E78-CE41-4A02-9439-B81F1930131A}" srcOrd="2" destOrd="0" parTransId="{EEE68FAE-20D9-4B68-9882-5797B4F401A1}" sibTransId="{8FD3CA09-3157-4DEF-A04E-CEB7F5F3BF03}"/>
    <dgm:cxn modelId="{206D1DD4-7CFC-49A9-A141-359BD9D59BD7}" srcId="{AE063A0B-A672-4911-810A-27C1DA0D2CAD}" destId="{C0FC576B-6238-4678-9B80-135A84AB8883}" srcOrd="1" destOrd="0" parTransId="{3FC0E99A-11BA-4389-81F0-CE236A8B99C9}" sibTransId="{D37661FE-F2B0-4E5A-B917-A460B52FB7F0}"/>
    <dgm:cxn modelId="{B2404A11-4531-4A4A-8FE1-CF747A976385}" type="presParOf" srcId="{A6574966-D502-492C-B29E-073931C445E0}" destId="{24DF6C3F-A311-4816-8770-B7C0CD9F6586}" srcOrd="0" destOrd="0" presId="urn:microsoft.com/office/officeart/2005/8/layout/default"/>
    <dgm:cxn modelId="{2CCA2684-9D83-414D-ABE9-39632A999F89}" type="presParOf" srcId="{A6574966-D502-492C-B29E-073931C445E0}" destId="{F76620A3-6C67-4AFE-8DC2-0646F789C185}" srcOrd="1" destOrd="0" presId="urn:microsoft.com/office/officeart/2005/8/layout/default"/>
    <dgm:cxn modelId="{F0F68339-F723-40CE-B3E1-C7C2E6D645B3}" type="presParOf" srcId="{A6574966-D502-492C-B29E-073931C445E0}" destId="{F5321D00-8BA8-4E3C-AFA9-514F7AD867FE}" srcOrd="2" destOrd="0" presId="urn:microsoft.com/office/officeart/2005/8/layout/default"/>
    <dgm:cxn modelId="{2F067DC3-DCD2-4005-83C4-F74F04B8B049}" type="presParOf" srcId="{A6574966-D502-492C-B29E-073931C445E0}" destId="{B5B458D2-9B1D-4863-96BD-C88DCCAC2DD3}" srcOrd="3" destOrd="0" presId="urn:microsoft.com/office/officeart/2005/8/layout/default"/>
    <dgm:cxn modelId="{34FE0A47-6DFB-45CB-B67B-2EC9539CE475}" type="presParOf" srcId="{A6574966-D502-492C-B29E-073931C445E0}" destId="{515FA673-A647-4350-BACA-D4892DA53AA0}" srcOrd="4" destOrd="0" presId="urn:microsoft.com/office/officeart/2005/8/layout/default"/>
    <dgm:cxn modelId="{1EC4E168-00CF-455E-91A1-D9E359453331}" type="presParOf" srcId="{A6574966-D502-492C-B29E-073931C445E0}" destId="{CF1F5270-554D-42A4-B4BA-C0DB734C6447}" srcOrd="5" destOrd="0" presId="urn:microsoft.com/office/officeart/2005/8/layout/default"/>
    <dgm:cxn modelId="{38FB0E24-E272-460E-908C-D88DF55E72FE}" type="presParOf" srcId="{A6574966-D502-492C-B29E-073931C445E0}" destId="{F226A6CB-4589-4217-99D7-85C00FA6607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6555E-91E5-49FF-9E19-91466F2C2991}">
      <dsp:nvSpPr>
        <dsp:cNvPr id="0" name=""/>
        <dsp:cNvSpPr/>
      </dsp:nvSpPr>
      <dsp:spPr>
        <a:xfrm>
          <a:off x="1845473" y="2034"/>
          <a:ext cx="2219219" cy="6028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Aquisição de input</a:t>
          </a:r>
        </a:p>
      </dsp:txBody>
      <dsp:txXfrm>
        <a:off x="1863131" y="19692"/>
        <a:ext cx="2183903" cy="567575"/>
      </dsp:txXfrm>
    </dsp:sp>
    <dsp:sp modelId="{9A641087-1EBF-439D-8383-2380E0F29C9A}">
      <dsp:nvSpPr>
        <dsp:cNvPr id="0" name=""/>
        <dsp:cNvSpPr/>
      </dsp:nvSpPr>
      <dsp:spPr>
        <a:xfrm rot="5400000">
          <a:off x="2842040" y="619998"/>
          <a:ext cx="226084" cy="2713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200" kern="1200"/>
        </a:p>
      </dsp:txBody>
      <dsp:txXfrm rot="-5400000">
        <a:off x="2873692" y="642607"/>
        <a:ext cx="162781" cy="158259"/>
      </dsp:txXfrm>
    </dsp:sp>
    <dsp:sp modelId="{48DF77F3-D72E-40B3-894A-25B18CC5E008}">
      <dsp:nvSpPr>
        <dsp:cNvPr id="0" name=""/>
        <dsp:cNvSpPr/>
      </dsp:nvSpPr>
      <dsp:spPr>
        <a:xfrm>
          <a:off x="1845473" y="906372"/>
          <a:ext cx="2219219" cy="6028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Pré Processamento</a:t>
          </a:r>
        </a:p>
      </dsp:txBody>
      <dsp:txXfrm>
        <a:off x="1863131" y="924030"/>
        <a:ext cx="2183903" cy="567575"/>
      </dsp:txXfrm>
    </dsp:sp>
    <dsp:sp modelId="{9835509C-426F-4A85-8D16-515C805E0A95}">
      <dsp:nvSpPr>
        <dsp:cNvPr id="0" name=""/>
        <dsp:cNvSpPr/>
      </dsp:nvSpPr>
      <dsp:spPr>
        <a:xfrm rot="5400000">
          <a:off x="2842040" y="1524336"/>
          <a:ext cx="226084" cy="2713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200" kern="1200"/>
        </a:p>
      </dsp:txBody>
      <dsp:txXfrm rot="-5400000">
        <a:off x="2873692" y="1546945"/>
        <a:ext cx="162781" cy="158259"/>
      </dsp:txXfrm>
    </dsp:sp>
    <dsp:sp modelId="{01C7AE83-46CE-4702-BFF4-AE971DF74746}">
      <dsp:nvSpPr>
        <dsp:cNvPr id="0" name=""/>
        <dsp:cNvSpPr/>
      </dsp:nvSpPr>
      <dsp:spPr>
        <a:xfrm>
          <a:off x="1845473" y="1810710"/>
          <a:ext cx="2219219" cy="6028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Segmentação</a:t>
          </a:r>
        </a:p>
      </dsp:txBody>
      <dsp:txXfrm>
        <a:off x="1863131" y="1828368"/>
        <a:ext cx="2183903" cy="567575"/>
      </dsp:txXfrm>
    </dsp:sp>
    <dsp:sp modelId="{F39F7B2D-3888-4C32-AFCE-1EDC894342F6}">
      <dsp:nvSpPr>
        <dsp:cNvPr id="0" name=""/>
        <dsp:cNvSpPr/>
      </dsp:nvSpPr>
      <dsp:spPr>
        <a:xfrm rot="5400000">
          <a:off x="2842040" y="2428674"/>
          <a:ext cx="226084" cy="2713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200" kern="1200"/>
        </a:p>
      </dsp:txBody>
      <dsp:txXfrm rot="-5400000">
        <a:off x="2873692" y="2451283"/>
        <a:ext cx="162781" cy="158259"/>
      </dsp:txXfrm>
    </dsp:sp>
    <dsp:sp modelId="{0FDBB39D-7B79-44E5-8B5A-7405375D8768}">
      <dsp:nvSpPr>
        <dsp:cNvPr id="0" name=""/>
        <dsp:cNvSpPr/>
      </dsp:nvSpPr>
      <dsp:spPr>
        <a:xfrm>
          <a:off x="1845473" y="2715048"/>
          <a:ext cx="2219219" cy="6028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OCR</a:t>
          </a:r>
        </a:p>
      </dsp:txBody>
      <dsp:txXfrm>
        <a:off x="1863131" y="2732706"/>
        <a:ext cx="2183903" cy="567575"/>
      </dsp:txXfrm>
    </dsp:sp>
    <dsp:sp modelId="{733D4221-6CA6-48CD-A4C9-E1E58B6E6B27}">
      <dsp:nvSpPr>
        <dsp:cNvPr id="0" name=""/>
        <dsp:cNvSpPr/>
      </dsp:nvSpPr>
      <dsp:spPr>
        <a:xfrm rot="5400000">
          <a:off x="2842040" y="3333012"/>
          <a:ext cx="226084" cy="2713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200" kern="1200"/>
        </a:p>
      </dsp:txBody>
      <dsp:txXfrm rot="-5400000">
        <a:off x="2873692" y="3355621"/>
        <a:ext cx="162781" cy="158259"/>
      </dsp:txXfrm>
    </dsp:sp>
    <dsp:sp modelId="{5620E124-4BC5-4C9C-9160-39837A8274C4}">
      <dsp:nvSpPr>
        <dsp:cNvPr id="0" name=""/>
        <dsp:cNvSpPr/>
      </dsp:nvSpPr>
      <dsp:spPr>
        <a:xfrm>
          <a:off x="1845473" y="3619386"/>
          <a:ext cx="2219219" cy="6028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Pós Processamento</a:t>
          </a:r>
        </a:p>
      </dsp:txBody>
      <dsp:txXfrm>
        <a:off x="1863131" y="3637044"/>
        <a:ext cx="2183903" cy="567575"/>
      </dsp:txXfrm>
    </dsp:sp>
    <dsp:sp modelId="{CA96DB2E-490B-4574-B19A-ABA271D1F653}">
      <dsp:nvSpPr>
        <dsp:cNvPr id="0" name=""/>
        <dsp:cNvSpPr/>
      </dsp:nvSpPr>
      <dsp:spPr>
        <a:xfrm rot="5400000">
          <a:off x="2842040" y="4237350"/>
          <a:ext cx="226084" cy="2713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200" kern="1200"/>
        </a:p>
      </dsp:txBody>
      <dsp:txXfrm rot="-5400000">
        <a:off x="2873692" y="4259959"/>
        <a:ext cx="162781" cy="158259"/>
      </dsp:txXfrm>
    </dsp:sp>
    <dsp:sp modelId="{82BB70A0-7C60-40B6-8B8D-411A1279CC47}">
      <dsp:nvSpPr>
        <dsp:cNvPr id="0" name=""/>
        <dsp:cNvSpPr/>
      </dsp:nvSpPr>
      <dsp:spPr>
        <a:xfrm>
          <a:off x="1845473" y="4523724"/>
          <a:ext cx="2219219" cy="6028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Output</a:t>
          </a:r>
        </a:p>
      </dsp:txBody>
      <dsp:txXfrm>
        <a:off x="1863131" y="4541382"/>
        <a:ext cx="2183903" cy="5675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F6C3F-A311-4816-8770-B7C0CD9F6586}">
      <dsp:nvSpPr>
        <dsp:cNvPr id="0" name=""/>
        <dsp:cNvSpPr/>
      </dsp:nvSpPr>
      <dsp:spPr>
        <a:xfrm>
          <a:off x="992" y="194138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PT" sz="3700" kern="1200" dirty="0">
              <a:latin typeface="Barlow" panose="00000500000000000000" pitchFamily="2" charset="0"/>
            </a:rPr>
            <a:t>Junção de vários outputs de OCR</a:t>
          </a:r>
          <a:endParaRPr lang="pt-PT" sz="3700" kern="1200" dirty="0"/>
        </a:p>
      </dsp:txBody>
      <dsp:txXfrm>
        <a:off x="992" y="194138"/>
        <a:ext cx="3869531" cy="2321718"/>
      </dsp:txXfrm>
    </dsp:sp>
    <dsp:sp modelId="{F5321D00-8BA8-4E3C-AFA9-514F7AD867FE}">
      <dsp:nvSpPr>
        <dsp:cNvPr id="0" name=""/>
        <dsp:cNvSpPr/>
      </dsp:nvSpPr>
      <dsp:spPr>
        <a:xfrm>
          <a:off x="4257476" y="194138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PT" sz="3700" kern="1200" dirty="0">
              <a:latin typeface="Barlow" panose="00000500000000000000" pitchFamily="2" charset="0"/>
            </a:rPr>
            <a:t>Similaridade de palavras e geração de léxicos</a:t>
          </a:r>
        </a:p>
      </dsp:txBody>
      <dsp:txXfrm>
        <a:off x="4257476" y="194138"/>
        <a:ext cx="3869531" cy="2321718"/>
      </dsp:txXfrm>
    </dsp:sp>
    <dsp:sp modelId="{515FA673-A647-4350-BACA-D4892DA53AA0}">
      <dsp:nvSpPr>
        <dsp:cNvPr id="0" name=""/>
        <dsp:cNvSpPr/>
      </dsp:nvSpPr>
      <dsp:spPr>
        <a:xfrm>
          <a:off x="992" y="2902810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-PT" sz="3700" kern="1200" dirty="0">
              <a:latin typeface="Barlow" panose="00000500000000000000" pitchFamily="2" charset="0"/>
            </a:rPr>
            <a:t>Modelos de linguagem</a:t>
          </a:r>
          <a:endParaRPr lang="pt-PT" sz="3700" kern="1200" dirty="0"/>
        </a:p>
      </dsp:txBody>
      <dsp:txXfrm>
        <a:off x="992" y="2902810"/>
        <a:ext cx="3869531" cy="2321718"/>
      </dsp:txXfrm>
    </dsp:sp>
    <dsp:sp modelId="{F226A6CB-4589-4217-99D7-85C00FA6607D}">
      <dsp:nvSpPr>
        <dsp:cNvPr id="0" name=""/>
        <dsp:cNvSpPr/>
      </dsp:nvSpPr>
      <dsp:spPr>
        <a:xfrm>
          <a:off x="4257476" y="2902810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700" kern="1200" dirty="0">
              <a:latin typeface="Barlow" panose="00000500000000000000" pitchFamily="2" charset="0"/>
            </a:rPr>
            <a:t>Modelos de erro e probabilísticos</a:t>
          </a:r>
        </a:p>
      </dsp:txBody>
      <dsp:txXfrm>
        <a:off x="4257476" y="2902810"/>
        <a:ext cx="3869531" cy="232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3EA2E44A-5099-E23F-AF32-C64072A0E6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212A259-F41C-5A80-DA1E-24BC8B3A02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9FB33-A2EF-4F2F-BCB8-CAF7DF0CACC7}" type="datetimeFigureOut">
              <a:rPr lang="pt-PT" smtClean="0"/>
              <a:t>02/02/2024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547D22A-8692-FA9B-D357-CED3DDD4EC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1619607-CAA9-F73B-8ED9-D2E9EA3320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2A28D-AA97-4543-9FCD-54AD5D9A17C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82373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12B84-7422-4CD3-B44E-DB42DF753E39}" type="datetimeFigureOut">
              <a:rPr lang="pt-PT" smtClean="0"/>
              <a:t>02/02/2024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94303-33A1-4D1D-B8AC-7EC98D783E7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9514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que </a:t>
            </a:r>
            <a:r>
              <a:rPr lang="en-US" dirty="0" err="1"/>
              <a:t>permitem</a:t>
            </a:r>
            <a:r>
              <a:rPr lang="en-US" dirty="0"/>
              <a:t> a </a:t>
            </a:r>
            <a:r>
              <a:rPr lang="en-US" dirty="0" err="1"/>
              <a:t>transposição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imagens: pdf, xml, etc.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papers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ML</a:t>
            </a:r>
          </a:p>
          <a:p>
            <a:pPr lvl="2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Heuristicas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Mistura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878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que </a:t>
            </a:r>
            <a:r>
              <a:rPr lang="en-US" dirty="0" err="1"/>
              <a:t>permitem</a:t>
            </a:r>
            <a:r>
              <a:rPr lang="en-US" dirty="0"/>
              <a:t> a </a:t>
            </a:r>
            <a:r>
              <a:rPr lang="en-US" dirty="0" err="1"/>
              <a:t>transposição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imagens: pdf, xml, etc.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papers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ML</a:t>
            </a:r>
          </a:p>
          <a:p>
            <a:pPr lvl="2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Heuristicas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Mistura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3637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que </a:t>
            </a:r>
            <a:r>
              <a:rPr lang="en-US" dirty="0" err="1"/>
              <a:t>permitem</a:t>
            </a:r>
            <a:r>
              <a:rPr lang="en-US" dirty="0"/>
              <a:t> a </a:t>
            </a:r>
            <a:r>
              <a:rPr lang="en-US" dirty="0" err="1"/>
              <a:t>transposição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imagens: pdf, xml, etc.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papers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ML</a:t>
            </a:r>
          </a:p>
          <a:p>
            <a:pPr lvl="2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Heuristicas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Mistura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511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que </a:t>
            </a:r>
            <a:r>
              <a:rPr lang="en-US" dirty="0" err="1"/>
              <a:t>permitem</a:t>
            </a:r>
            <a:r>
              <a:rPr lang="en-US" dirty="0"/>
              <a:t> a </a:t>
            </a:r>
            <a:r>
              <a:rPr lang="en-US" dirty="0" err="1"/>
              <a:t>transposição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imagens: pdf, xml, etc.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papers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ML</a:t>
            </a:r>
          </a:p>
          <a:p>
            <a:pPr lvl="2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Heuristicas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Mistura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3129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que </a:t>
            </a:r>
            <a:r>
              <a:rPr lang="en-US" dirty="0" err="1"/>
              <a:t>permitem</a:t>
            </a:r>
            <a:r>
              <a:rPr lang="en-US" dirty="0"/>
              <a:t> a </a:t>
            </a:r>
            <a:r>
              <a:rPr lang="en-US" dirty="0" err="1"/>
              <a:t>transposição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imagens: pdf, xml, etc.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papers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ML</a:t>
            </a:r>
          </a:p>
          <a:p>
            <a:pPr lvl="2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Heuristicas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Mistura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3397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que </a:t>
            </a:r>
            <a:r>
              <a:rPr lang="en-US" dirty="0" err="1"/>
              <a:t>permitem</a:t>
            </a:r>
            <a:r>
              <a:rPr lang="en-US" dirty="0"/>
              <a:t> a </a:t>
            </a:r>
            <a:r>
              <a:rPr lang="en-US" dirty="0" err="1"/>
              <a:t>transposição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imagens: pdf, xml, etc.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papers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ML</a:t>
            </a:r>
          </a:p>
          <a:p>
            <a:pPr lvl="2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Heuristicas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Mistura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6822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que </a:t>
            </a:r>
            <a:r>
              <a:rPr lang="en-US" dirty="0" err="1"/>
              <a:t>permitem</a:t>
            </a:r>
            <a:r>
              <a:rPr lang="en-US" dirty="0"/>
              <a:t> a </a:t>
            </a:r>
            <a:r>
              <a:rPr lang="en-US" dirty="0" err="1"/>
              <a:t>transposição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imagens: pdf, xml, etc.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papers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ML</a:t>
            </a:r>
          </a:p>
          <a:p>
            <a:pPr lvl="2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Heuristicas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Mistura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5154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imagem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dpi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contraste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Conversor</a:t>
            </a:r>
            <a:r>
              <a:rPr lang="en-US" dirty="0"/>
              <a:t> para </a:t>
            </a:r>
            <a:r>
              <a:rPr lang="en-US" dirty="0" err="1"/>
              <a:t>esturtura</a:t>
            </a:r>
            <a:r>
              <a:rPr lang="en-US" dirty="0"/>
              <a:t> de dados OCR Tree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de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Extração</a:t>
            </a:r>
            <a:r>
              <a:rPr lang="en-US" dirty="0"/>
              <a:t> de </a:t>
            </a:r>
            <a:r>
              <a:rPr lang="en-US" dirty="0" err="1"/>
              <a:t>conteúdo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Criação</a:t>
            </a:r>
            <a:r>
              <a:rPr lang="en-US" dirty="0"/>
              <a:t> de output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5775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que </a:t>
            </a:r>
            <a:r>
              <a:rPr lang="en-US" dirty="0" err="1"/>
              <a:t>permitem</a:t>
            </a:r>
            <a:r>
              <a:rPr lang="en-US" dirty="0"/>
              <a:t> a </a:t>
            </a:r>
            <a:r>
              <a:rPr lang="en-US" dirty="0" err="1"/>
              <a:t>transposição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imagens: pdf, xml, etc.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papers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ML</a:t>
            </a:r>
          </a:p>
          <a:p>
            <a:pPr lvl="2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Heuristicas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Mistura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1651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8985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2680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7635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3542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8683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5405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5829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32200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1711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7046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4003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Expectativas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Uso</a:t>
            </a:r>
            <a:r>
              <a:rPr lang="en-US" sz="1200" dirty="0"/>
              <a:t> </a:t>
            </a:r>
            <a:r>
              <a:rPr lang="en-US" sz="1200" dirty="0" err="1"/>
              <a:t>deste</a:t>
            </a:r>
            <a:r>
              <a:rPr lang="en-US" sz="1200" dirty="0"/>
              <a:t>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Dificuldades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5631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19706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14572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9664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4187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5897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604575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1901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2621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Expectativas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Uso</a:t>
            </a:r>
            <a:r>
              <a:rPr lang="en-US" sz="1200" dirty="0"/>
              <a:t> </a:t>
            </a:r>
            <a:r>
              <a:rPr lang="en-US" sz="1200" dirty="0" err="1"/>
              <a:t>deste</a:t>
            </a:r>
            <a:r>
              <a:rPr lang="en-US" sz="1200" dirty="0"/>
              <a:t>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Dificuldades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6338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pt-PT" sz="1200" noProof="0" dirty="0"/>
              <a:t>Expectativas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Uso</a:t>
            </a:r>
            <a:r>
              <a:rPr lang="en-US" sz="1200" dirty="0"/>
              <a:t> </a:t>
            </a:r>
            <a:r>
              <a:rPr lang="en-US" sz="1200" dirty="0" err="1"/>
              <a:t>deste</a:t>
            </a:r>
            <a:r>
              <a:rPr lang="en-US" sz="1200" dirty="0"/>
              <a:t>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Dificuldades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2328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pt-PT" sz="1200" noProof="0" dirty="0"/>
              <a:t>Expectativas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Uso</a:t>
            </a:r>
            <a:r>
              <a:rPr lang="en-US" sz="1200" dirty="0"/>
              <a:t> </a:t>
            </a:r>
            <a:r>
              <a:rPr lang="en-US" sz="1200" dirty="0" err="1"/>
              <a:t>deste</a:t>
            </a:r>
            <a:r>
              <a:rPr lang="en-US" sz="1200" dirty="0"/>
              <a:t>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Dificuldades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596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que </a:t>
            </a:r>
            <a:r>
              <a:rPr lang="en-US" dirty="0" err="1"/>
              <a:t>permitem</a:t>
            </a:r>
            <a:r>
              <a:rPr lang="en-US" dirty="0"/>
              <a:t> a </a:t>
            </a:r>
            <a:r>
              <a:rPr lang="en-US" dirty="0" err="1"/>
              <a:t>transposição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imagens: pdf, xml, etc.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papers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ML</a:t>
            </a:r>
          </a:p>
          <a:p>
            <a:pPr lvl="2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Heuristicas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Mistura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8257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que </a:t>
            </a:r>
            <a:r>
              <a:rPr lang="en-US" dirty="0" err="1"/>
              <a:t>permitem</a:t>
            </a:r>
            <a:r>
              <a:rPr lang="en-US" dirty="0"/>
              <a:t> a </a:t>
            </a:r>
            <a:r>
              <a:rPr lang="en-US" dirty="0" err="1"/>
              <a:t>transposição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imagens: pdf, xml, etc.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papers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ML</a:t>
            </a:r>
          </a:p>
          <a:p>
            <a:pPr lvl="2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Heuristicas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Mistura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4630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que </a:t>
            </a:r>
            <a:r>
              <a:rPr lang="en-US" dirty="0" err="1"/>
              <a:t>permitem</a:t>
            </a:r>
            <a:r>
              <a:rPr lang="en-US" dirty="0"/>
              <a:t> a </a:t>
            </a:r>
            <a:r>
              <a:rPr lang="en-US" dirty="0" err="1"/>
              <a:t>transposição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imagens: pdf, xml, etc.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papers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ML</a:t>
            </a:r>
          </a:p>
          <a:p>
            <a:pPr lvl="2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Heuristicas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Mistura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362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8" name="Google Shape;18;p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60000" y="3333480"/>
            <a:ext cx="553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933600" y="3333472"/>
            <a:ext cx="3293200" cy="22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60000" y="4603547"/>
            <a:ext cx="55368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DD7E5A4-E42E-C422-54A4-4684E2473F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70596" y="6492874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5619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D16A9E1-36DB-DF2C-D783-6336052332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0663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3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83" name="Google Shape;83;p1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960000" y="2077467"/>
            <a:ext cx="29120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520903"/>
            <a:ext cx="17004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960000" y="2859509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3"/>
          </p:nvPr>
        </p:nvSpPr>
        <p:spPr>
          <a:xfrm>
            <a:off x="4538400" y="2077467"/>
            <a:ext cx="29120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4" hasCustomPrompt="1"/>
          </p:nvPr>
        </p:nvSpPr>
        <p:spPr>
          <a:xfrm>
            <a:off x="4538400" y="1520903"/>
            <a:ext cx="17004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5"/>
          </p:nvPr>
        </p:nvSpPr>
        <p:spPr>
          <a:xfrm>
            <a:off x="4538400" y="2859509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6"/>
          </p:nvPr>
        </p:nvSpPr>
        <p:spPr>
          <a:xfrm>
            <a:off x="960000" y="4506364"/>
            <a:ext cx="29120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7" hasCustomPrompt="1"/>
          </p:nvPr>
        </p:nvSpPr>
        <p:spPr>
          <a:xfrm>
            <a:off x="960000" y="3949867"/>
            <a:ext cx="17004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8"/>
          </p:nvPr>
        </p:nvSpPr>
        <p:spPr>
          <a:xfrm>
            <a:off x="960000" y="5288400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9"/>
          </p:nvPr>
        </p:nvSpPr>
        <p:spPr>
          <a:xfrm>
            <a:off x="4538400" y="4506364"/>
            <a:ext cx="29120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3" hasCustomPrompt="1"/>
          </p:nvPr>
        </p:nvSpPr>
        <p:spPr>
          <a:xfrm>
            <a:off x="4538400" y="3949867"/>
            <a:ext cx="17004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4"/>
          </p:nvPr>
        </p:nvSpPr>
        <p:spPr>
          <a:xfrm>
            <a:off x="4538400" y="5288400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5"/>
          </p:nvPr>
        </p:nvSpPr>
        <p:spPr>
          <a:xfrm>
            <a:off x="960000" y="723676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624BF98-B6AB-2C7A-C246-87F4B1DF2B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4208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bg>
      <p:bgPr>
        <a:solidFill>
          <a:schemeClr val="dk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4554673" y="2390367"/>
            <a:ext cx="308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2"/>
          </p:nvPr>
        </p:nvSpPr>
        <p:spPr>
          <a:xfrm>
            <a:off x="4438600" y="2815851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3"/>
          </p:nvPr>
        </p:nvSpPr>
        <p:spPr>
          <a:xfrm>
            <a:off x="985011" y="2390367"/>
            <a:ext cx="308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"/>
          </p:nvPr>
        </p:nvSpPr>
        <p:spPr>
          <a:xfrm>
            <a:off x="869000" y="2815851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5"/>
          </p:nvPr>
        </p:nvSpPr>
        <p:spPr>
          <a:xfrm>
            <a:off x="4554633" y="4519800"/>
            <a:ext cx="308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6"/>
          </p:nvPr>
        </p:nvSpPr>
        <p:spPr>
          <a:xfrm>
            <a:off x="4438600" y="49453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7"/>
          </p:nvPr>
        </p:nvSpPr>
        <p:spPr>
          <a:xfrm>
            <a:off x="985011" y="4519800"/>
            <a:ext cx="308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8"/>
          </p:nvPr>
        </p:nvSpPr>
        <p:spPr>
          <a:xfrm>
            <a:off x="869000" y="49453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hasCustomPrompt="1"/>
          </p:nvPr>
        </p:nvSpPr>
        <p:spPr>
          <a:xfrm>
            <a:off x="1833600" y="1459884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type="title" idx="9" hasCustomPrompt="1"/>
          </p:nvPr>
        </p:nvSpPr>
        <p:spPr>
          <a:xfrm>
            <a:off x="5403233" y="1459884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13" hasCustomPrompt="1"/>
          </p:nvPr>
        </p:nvSpPr>
        <p:spPr>
          <a:xfrm>
            <a:off x="1833600" y="3586833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>
            <a:spLocks noGrp="1"/>
          </p:cNvSpPr>
          <p:nvPr>
            <p:ph type="title" idx="14" hasCustomPrompt="1"/>
          </p:nvPr>
        </p:nvSpPr>
        <p:spPr>
          <a:xfrm>
            <a:off x="5403233" y="3586833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112" name="Google Shape;112;p14"/>
          <p:cNvSpPr txBox="1">
            <a:spLocks noGrp="1"/>
          </p:cNvSpPr>
          <p:nvPr>
            <p:ph type="title" idx="15"/>
          </p:nvPr>
        </p:nvSpPr>
        <p:spPr>
          <a:xfrm>
            <a:off x="960000" y="723676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ubTitle" idx="16"/>
          </p:nvPr>
        </p:nvSpPr>
        <p:spPr>
          <a:xfrm>
            <a:off x="8124273" y="2390367"/>
            <a:ext cx="308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7"/>
          </p:nvPr>
        </p:nvSpPr>
        <p:spPr>
          <a:xfrm>
            <a:off x="8008200" y="2815851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18"/>
          </p:nvPr>
        </p:nvSpPr>
        <p:spPr>
          <a:xfrm>
            <a:off x="8124233" y="4519800"/>
            <a:ext cx="308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19"/>
          </p:nvPr>
        </p:nvSpPr>
        <p:spPr>
          <a:xfrm>
            <a:off x="8008200" y="49453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20" hasCustomPrompt="1"/>
          </p:nvPr>
        </p:nvSpPr>
        <p:spPr>
          <a:xfrm>
            <a:off x="8972833" y="1459884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1" hasCustomPrompt="1"/>
          </p:nvPr>
        </p:nvSpPr>
        <p:spPr>
          <a:xfrm>
            <a:off x="8972833" y="3586833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4CFCF3E-DD3D-3A37-7161-A2761995B5E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6747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15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22" name="Google Shape;122;p15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5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4523533" y="4313433"/>
            <a:ext cx="6703200" cy="70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"/>
          </p:nvPr>
        </p:nvSpPr>
        <p:spPr>
          <a:xfrm>
            <a:off x="4523533" y="1647067"/>
            <a:ext cx="6622000" cy="2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2"/>
          </p:nvPr>
        </p:nvSpPr>
        <p:spPr>
          <a:xfrm>
            <a:off x="960000" y="723676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1FCEECFC-2F3F-7DC2-EDE6-B405B7D565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9464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bg>
      <p:bgPr>
        <a:solidFill>
          <a:schemeClr val="dk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3400000" y="4386999"/>
            <a:ext cx="53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1"/>
          </p:nvPr>
        </p:nvSpPr>
        <p:spPr>
          <a:xfrm>
            <a:off x="3000200" y="1807401"/>
            <a:ext cx="6191600" cy="22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54FD930-A763-7C4D-3820-551E6BA4B0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8893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bg>
      <p:bgPr>
        <a:solidFill>
          <a:schemeClr val="dk2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>
            <a:spLocks noGrp="1"/>
          </p:cNvSpPr>
          <p:nvPr>
            <p:ph type="ctrTitle"/>
          </p:nvPr>
        </p:nvSpPr>
        <p:spPr>
          <a:xfrm>
            <a:off x="2758200" y="2571767"/>
            <a:ext cx="6675600" cy="1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2758200" y="3865884"/>
            <a:ext cx="6675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E07BCB7-29AC-0328-9E35-0CD2D00F8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19460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bg>
      <p:bgPr>
        <a:solidFill>
          <a:schemeClr val="dk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952800" y="1644800"/>
            <a:ext cx="6174800" cy="3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666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277E7C2-EF8B-2497-760A-094EA88FE3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3209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bg>
      <p:bgPr>
        <a:solidFill>
          <a:schemeClr val="dk2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/>
          <p:nvPr/>
        </p:nvSpPr>
        <p:spPr>
          <a:xfrm>
            <a:off x="-68800" y="-44800"/>
            <a:ext cx="12329600" cy="6947600"/>
          </a:xfrm>
          <a:prstGeom prst="rect">
            <a:avLst/>
          </a:prstGeom>
          <a:solidFill>
            <a:schemeClr val="dk1">
              <a:alpha val="427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959917" y="3214800"/>
            <a:ext cx="3181600" cy="24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AE8DD4DA-919D-05E2-B377-BAF150941E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2401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>
            <a:spLocks noGrp="1"/>
          </p:cNvSpPr>
          <p:nvPr>
            <p:ph type="title" hasCustomPrompt="1"/>
          </p:nvPr>
        </p:nvSpPr>
        <p:spPr>
          <a:xfrm>
            <a:off x="1623133" y="1529600"/>
            <a:ext cx="8945600" cy="1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body" idx="1"/>
          </p:nvPr>
        </p:nvSpPr>
        <p:spPr>
          <a:xfrm>
            <a:off x="2225100" y="4116800"/>
            <a:ext cx="7741600" cy="6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E088FD1C-54C5-11DD-F923-7E20CE8296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8875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1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1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48" name="Google Shape;148;p21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1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" name="Google Shape;150;p21"/>
          <p:cNvSpPr txBox="1">
            <a:spLocks noGrp="1"/>
          </p:cNvSpPr>
          <p:nvPr>
            <p:ph type="subTitle" idx="1"/>
          </p:nvPr>
        </p:nvSpPr>
        <p:spPr>
          <a:xfrm>
            <a:off x="5065367" y="3617633"/>
            <a:ext cx="61648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5065367" y="1589585"/>
            <a:ext cx="6164800" cy="20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9B2483A-D68B-5E51-7268-F8960980DB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241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4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26" name="Google Shape;26;p4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4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090FA-64C2-5506-78DA-9F531A33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712726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bg>
      <p:bgPr>
        <a:solidFill>
          <a:schemeClr val="dk2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>
            <a:spLocks noGrp="1"/>
          </p:cNvSpPr>
          <p:nvPr>
            <p:ph type="ctrTitle"/>
          </p:nvPr>
        </p:nvSpPr>
        <p:spPr>
          <a:xfrm>
            <a:off x="2564200" y="1807007"/>
            <a:ext cx="7063600" cy="1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1"/>
          </p:nvPr>
        </p:nvSpPr>
        <p:spPr>
          <a:xfrm>
            <a:off x="3170800" y="3875793"/>
            <a:ext cx="5850400" cy="7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B279AE36-677E-ECE8-1BFC-57337DE3E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060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23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59" name="Google Shape;159;p2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6446400" y="2902537"/>
            <a:ext cx="4557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 idx="2" hasCustomPrompt="1"/>
          </p:nvPr>
        </p:nvSpPr>
        <p:spPr>
          <a:xfrm>
            <a:off x="6446400" y="1515452"/>
            <a:ext cx="3293200" cy="1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6446400" y="4121233"/>
            <a:ext cx="32932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AD2DCA8-F644-AAD3-AA28-002E3A1A04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25372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solidFill>
          <a:schemeClr val="dk2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2549967" y="2811917"/>
            <a:ext cx="7092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title" idx="2" hasCustomPrompt="1"/>
          </p:nvPr>
        </p:nvSpPr>
        <p:spPr>
          <a:xfrm>
            <a:off x="4140800" y="1349700"/>
            <a:ext cx="39104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1"/>
          </p:nvPr>
        </p:nvSpPr>
        <p:spPr>
          <a:xfrm>
            <a:off x="2441000" y="4165233"/>
            <a:ext cx="7310000" cy="5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0D403B10-BFAE-93B4-9EE5-96FFCC37D7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7158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5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72" name="Google Shape;172;p25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5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968567" y="1644800"/>
            <a:ext cx="5120000" cy="21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1"/>
          </p:nvPr>
        </p:nvSpPr>
        <p:spPr>
          <a:xfrm>
            <a:off x="968567" y="3744733"/>
            <a:ext cx="5120000" cy="21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31B957D-941E-992B-28A9-E2082C6B90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48661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26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79" name="Google Shape;179;p26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6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1186767" y="1652433"/>
            <a:ext cx="4716000" cy="11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1"/>
          </p:nvPr>
        </p:nvSpPr>
        <p:spPr>
          <a:xfrm>
            <a:off x="1186784" y="2846505"/>
            <a:ext cx="4575200" cy="22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A94C48C-11A2-BDD0-074C-F44CD1963A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57806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7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27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86" name="Google Shape;186;p27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7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6105967" y="2044856"/>
            <a:ext cx="4670800" cy="12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1"/>
          </p:nvPr>
        </p:nvSpPr>
        <p:spPr>
          <a:xfrm>
            <a:off x="6105967" y="3241556"/>
            <a:ext cx="4670800" cy="14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AA443779-1DF2-95C5-D005-611D07C83D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63608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8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93" name="Google Shape;193;p28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8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28"/>
          <p:cNvSpPr txBox="1">
            <a:spLocks noGrp="1"/>
          </p:cNvSpPr>
          <p:nvPr>
            <p:ph type="title"/>
          </p:nvPr>
        </p:nvSpPr>
        <p:spPr>
          <a:xfrm>
            <a:off x="1635101" y="1652420"/>
            <a:ext cx="3982400" cy="11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1"/>
          </p:nvPr>
        </p:nvSpPr>
        <p:spPr>
          <a:xfrm>
            <a:off x="1635116" y="2846500"/>
            <a:ext cx="3982400" cy="22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8EA0C28-453F-2BE2-E662-833FAE591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19301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9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29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200" name="Google Shape;200;p29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9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body" idx="1"/>
          </p:nvPr>
        </p:nvSpPr>
        <p:spPr>
          <a:xfrm>
            <a:off x="2877600" y="2082367"/>
            <a:ext cx="6436800" cy="30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204" name="Google Shape;204;p29"/>
          <p:cNvCxnSpPr/>
          <p:nvPr/>
        </p:nvCxnSpPr>
        <p:spPr>
          <a:xfrm>
            <a:off x="944200" y="1645028"/>
            <a:ext cx="103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9"/>
          <p:cNvCxnSpPr/>
          <p:nvPr/>
        </p:nvCxnSpPr>
        <p:spPr>
          <a:xfrm>
            <a:off x="946567" y="5858028"/>
            <a:ext cx="103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6F79EC9-0924-9D19-510D-940E76EB3C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7803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bg>
      <p:bgPr>
        <a:solidFill>
          <a:schemeClr val="dk2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6280000" y="1644800"/>
            <a:ext cx="4880000" cy="42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14856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3pPr>
            <a:lvl4pPr marL="2438339" lvl="3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4pPr>
            <a:lvl5pPr marL="3047924" lvl="4" indent="-414856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5pPr>
            <a:lvl6pPr marL="3657509" lvl="5" indent="-414856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6pPr>
            <a:lvl7pPr marL="4267093" lvl="6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7pPr>
            <a:lvl8pPr marL="4876678" lvl="7" indent="-414856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8pPr>
            <a:lvl9pPr marL="5486263" lvl="8" indent="-414856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A5E030C2-38CA-1655-50ED-F7CAC334CB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85648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bg>
      <p:bgPr>
        <a:solidFill>
          <a:schemeClr val="dk2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 flipH="1">
            <a:off x="6103400" y="1644800"/>
            <a:ext cx="5120000" cy="2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1"/>
          </p:nvPr>
        </p:nvSpPr>
        <p:spPr>
          <a:xfrm flipH="1">
            <a:off x="6103400" y="4322917"/>
            <a:ext cx="5120000" cy="14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A70231E8-C30E-B2D8-850A-DFA7B057F8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880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5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33" name="Google Shape;33;p5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5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1728204" y="4507695"/>
            <a:ext cx="38768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6601371" y="4507695"/>
            <a:ext cx="38768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728204" y="3740365"/>
            <a:ext cx="38768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6601371" y="3740365"/>
            <a:ext cx="38768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cxnSp>
        <p:nvCxnSpPr>
          <p:cNvPr id="40" name="Google Shape;40;p5"/>
          <p:cNvCxnSpPr/>
          <p:nvPr/>
        </p:nvCxnSpPr>
        <p:spPr>
          <a:xfrm>
            <a:off x="976033" y="5867105"/>
            <a:ext cx="1024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83A1C523-32E7-2F4A-A7DA-C825B69C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8A96725-1E6C-33C7-EBD1-92997CFFE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4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86355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bg>
      <p:bgPr>
        <a:solidFill>
          <a:schemeClr val="dk2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6580089" y="2044856"/>
            <a:ext cx="4241600" cy="12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subTitle" idx="1"/>
          </p:nvPr>
        </p:nvSpPr>
        <p:spPr>
          <a:xfrm>
            <a:off x="6580089" y="3241556"/>
            <a:ext cx="4241600" cy="14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512629B-11CA-43ED-C192-5BF7708398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30701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33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221" name="Google Shape;221;p3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960000" y="1939400"/>
            <a:ext cx="4951600" cy="3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2"/>
          </p:nvPr>
        </p:nvSpPr>
        <p:spPr>
          <a:xfrm>
            <a:off x="6280400" y="1939400"/>
            <a:ext cx="4951600" cy="3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226" name="Google Shape;226;p33"/>
          <p:cNvCxnSpPr/>
          <p:nvPr/>
        </p:nvCxnSpPr>
        <p:spPr>
          <a:xfrm>
            <a:off x="6096005" y="1937239"/>
            <a:ext cx="0" cy="340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C6E843C-A79B-D58E-FE1A-BA44953C44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02310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bg>
      <p:bgPr>
        <a:solidFill>
          <a:schemeClr val="dk2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>
            <a:spLocks noGrp="1"/>
          </p:cNvSpPr>
          <p:nvPr>
            <p:ph type="subTitle" idx="1"/>
          </p:nvPr>
        </p:nvSpPr>
        <p:spPr>
          <a:xfrm>
            <a:off x="6414900" y="4599867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2"/>
          </p:nvPr>
        </p:nvSpPr>
        <p:spPr>
          <a:xfrm flipH="1">
            <a:off x="1973425" y="2284200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xfrm>
            <a:off x="6414900" y="4046267"/>
            <a:ext cx="2783600" cy="5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title" idx="3"/>
          </p:nvPr>
        </p:nvSpPr>
        <p:spPr>
          <a:xfrm flipH="1">
            <a:off x="1973419" y="1730600"/>
            <a:ext cx="2783600" cy="5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subTitle" idx="4"/>
          </p:nvPr>
        </p:nvSpPr>
        <p:spPr>
          <a:xfrm>
            <a:off x="6414728" y="2284200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title" idx="5"/>
          </p:nvPr>
        </p:nvSpPr>
        <p:spPr>
          <a:xfrm>
            <a:off x="6414733" y="1730600"/>
            <a:ext cx="2783600" cy="5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subTitle" idx="6"/>
          </p:nvPr>
        </p:nvSpPr>
        <p:spPr>
          <a:xfrm flipH="1">
            <a:off x="1973425" y="4599867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36" name="Google Shape;236;p34"/>
          <p:cNvSpPr txBox="1">
            <a:spLocks noGrp="1"/>
          </p:cNvSpPr>
          <p:nvPr>
            <p:ph type="title" idx="7"/>
          </p:nvPr>
        </p:nvSpPr>
        <p:spPr>
          <a:xfrm flipH="1">
            <a:off x="1973419" y="4046267"/>
            <a:ext cx="2783600" cy="5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title" idx="8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CF9DF709-0341-AB28-5F26-C39F26F820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91194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5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35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241" name="Google Shape;241;p35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5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title" idx="2"/>
          </p:nvPr>
        </p:nvSpPr>
        <p:spPr>
          <a:xfrm>
            <a:off x="1067584" y="4298471"/>
            <a:ext cx="291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subTitle" idx="1"/>
          </p:nvPr>
        </p:nvSpPr>
        <p:spPr>
          <a:xfrm>
            <a:off x="1067584" y="5059100"/>
            <a:ext cx="291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title" idx="3"/>
          </p:nvPr>
        </p:nvSpPr>
        <p:spPr>
          <a:xfrm>
            <a:off x="4646072" y="4298471"/>
            <a:ext cx="291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ubTitle" idx="4"/>
          </p:nvPr>
        </p:nvSpPr>
        <p:spPr>
          <a:xfrm>
            <a:off x="4646072" y="5059100"/>
            <a:ext cx="291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5"/>
          </p:nvPr>
        </p:nvSpPr>
        <p:spPr>
          <a:xfrm>
            <a:off x="8216775" y="4298471"/>
            <a:ext cx="291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subTitle" idx="6"/>
          </p:nvPr>
        </p:nvSpPr>
        <p:spPr>
          <a:xfrm>
            <a:off x="8216775" y="5059100"/>
            <a:ext cx="291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B1A7872B-AE0D-BC0A-E2A2-4139DB89AF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22199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6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36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253" name="Google Shape;253;p36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36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2"/>
          </p:nvPr>
        </p:nvSpPr>
        <p:spPr>
          <a:xfrm>
            <a:off x="960000" y="4272769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subTitle" idx="1"/>
          </p:nvPr>
        </p:nvSpPr>
        <p:spPr>
          <a:xfrm>
            <a:off x="960000" y="502911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 idx="3"/>
          </p:nvPr>
        </p:nvSpPr>
        <p:spPr>
          <a:xfrm>
            <a:off x="4539584" y="1648292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subTitle" idx="4"/>
          </p:nvPr>
        </p:nvSpPr>
        <p:spPr>
          <a:xfrm>
            <a:off x="4539584" y="2404640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60" name="Google Shape;260;p36"/>
          <p:cNvSpPr txBox="1">
            <a:spLocks noGrp="1"/>
          </p:cNvSpPr>
          <p:nvPr>
            <p:ph type="title" idx="5"/>
          </p:nvPr>
        </p:nvSpPr>
        <p:spPr>
          <a:xfrm>
            <a:off x="8116800" y="4272769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6"/>
          </p:nvPr>
        </p:nvSpPr>
        <p:spPr>
          <a:xfrm>
            <a:off x="8116800" y="502911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1B2DD9C-43D8-16B8-E9E3-1C3C444F8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6342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solidFill>
          <a:schemeClr val="dk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1510833" y="3947000"/>
            <a:ext cx="26112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65" name="Google Shape;265;p37"/>
          <p:cNvSpPr txBox="1">
            <a:spLocks noGrp="1"/>
          </p:cNvSpPr>
          <p:nvPr>
            <p:ph type="subTitle" idx="1"/>
          </p:nvPr>
        </p:nvSpPr>
        <p:spPr>
          <a:xfrm>
            <a:off x="1785433" y="4655701"/>
            <a:ext cx="2062000" cy="11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title" idx="2"/>
          </p:nvPr>
        </p:nvSpPr>
        <p:spPr>
          <a:xfrm>
            <a:off x="4790400" y="3940233"/>
            <a:ext cx="26112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subTitle" idx="3"/>
          </p:nvPr>
        </p:nvSpPr>
        <p:spPr>
          <a:xfrm>
            <a:off x="5065000" y="4646633"/>
            <a:ext cx="2062000" cy="11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68" name="Google Shape;268;p37"/>
          <p:cNvSpPr txBox="1">
            <a:spLocks noGrp="1"/>
          </p:cNvSpPr>
          <p:nvPr>
            <p:ph type="title" idx="4"/>
          </p:nvPr>
        </p:nvSpPr>
        <p:spPr>
          <a:xfrm>
            <a:off x="8069967" y="3947000"/>
            <a:ext cx="26112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69" name="Google Shape;269;p37"/>
          <p:cNvSpPr txBox="1">
            <a:spLocks noGrp="1"/>
          </p:cNvSpPr>
          <p:nvPr>
            <p:ph type="subTitle" idx="5"/>
          </p:nvPr>
        </p:nvSpPr>
        <p:spPr>
          <a:xfrm>
            <a:off x="8344567" y="4655701"/>
            <a:ext cx="2062000" cy="11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title" idx="6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B187494D-690E-5F44-C637-C3BE1AC856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574764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8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38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274" name="Google Shape;274;p38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8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77" name="Google Shape;277;p38"/>
          <p:cNvSpPr txBox="1">
            <a:spLocks noGrp="1"/>
          </p:cNvSpPr>
          <p:nvPr>
            <p:ph type="title" idx="2"/>
          </p:nvPr>
        </p:nvSpPr>
        <p:spPr>
          <a:xfrm>
            <a:off x="1594484" y="2243800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subTitle" idx="1"/>
          </p:nvPr>
        </p:nvSpPr>
        <p:spPr>
          <a:xfrm>
            <a:off x="1594484" y="3008709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79" name="Google Shape;279;p38"/>
          <p:cNvSpPr txBox="1">
            <a:spLocks noGrp="1"/>
          </p:cNvSpPr>
          <p:nvPr>
            <p:ph type="title" idx="3"/>
          </p:nvPr>
        </p:nvSpPr>
        <p:spPr>
          <a:xfrm>
            <a:off x="6774724" y="2243800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subTitle" idx="4"/>
          </p:nvPr>
        </p:nvSpPr>
        <p:spPr>
          <a:xfrm>
            <a:off x="6774724" y="3008709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title" idx="5"/>
          </p:nvPr>
        </p:nvSpPr>
        <p:spPr>
          <a:xfrm>
            <a:off x="1594484" y="4155000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subTitle" idx="6"/>
          </p:nvPr>
        </p:nvSpPr>
        <p:spPr>
          <a:xfrm>
            <a:off x="1594484" y="4919909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title" idx="7"/>
          </p:nvPr>
        </p:nvSpPr>
        <p:spPr>
          <a:xfrm>
            <a:off x="6774724" y="4155000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subTitle" idx="8"/>
          </p:nvPr>
        </p:nvSpPr>
        <p:spPr>
          <a:xfrm>
            <a:off x="6774724" y="4919909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1C550CB-B4A3-F9C4-2437-2C2C203F54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28482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9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39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288" name="Google Shape;288;p39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9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3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title" idx="2"/>
          </p:nvPr>
        </p:nvSpPr>
        <p:spPr>
          <a:xfrm>
            <a:off x="1109139" y="2040600"/>
            <a:ext cx="298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92" name="Google Shape;292;p39"/>
          <p:cNvSpPr txBox="1">
            <a:spLocks noGrp="1"/>
          </p:cNvSpPr>
          <p:nvPr>
            <p:ph type="subTitle" idx="1"/>
          </p:nvPr>
        </p:nvSpPr>
        <p:spPr>
          <a:xfrm>
            <a:off x="1109137" y="2686787"/>
            <a:ext cx="29812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93" name="Google Shape;293;p39"/>
          <p:cNvSpPr txBox="1">
            <a:spLocks noGrp="1"/>
          </p:cNvSpPr>
          <p:nvPr>
            <p:ph type="title" idx="3"/>
          </p:nvPr>
        </p:nvSpPr>
        <p:spPr>
          <a:xfrm>
            <a:off x="8117715" y="2040600"/>
            <a:ext cx="298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4"/>
          </p:nvPr>
        </p:nvSpPr>
        <p:spPr>
          <a:xfrm>
            <a:off x="8117715" y="2686787"/>
            <a:ext cx="29812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idx="5"/>
          </p:nvPr>
        </p:nvSpPr>
        <p:spPr>
          <a:xfrm>
            <a:off x="1109139" y="3917553"/>
            <a:ext cx="298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6"/>
          </p:nvPr>
        </p:nvSpPr>
        <p:spPr>
          <a:xfrm>
            <a:off x="1109137" y="4606548"/>
            <a:ext cx="29812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title" idx="7"/>
          </p:nvPr>
        </p:nvSpPr>
        <p:spPr>
          <a:xfrm>
            <a:off x="8117715" y="3917553"/>
            <a:ext cx="298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8"/>
          </p:nvPr>
        </p:nvSpPr>
        <p:spPr>
          <a:xfrm>
            <a:off x="8117715" y="4606548"/>
            <a:ext cx="29812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0F47FBE-6BB4-119E-9FB6-F14002E4C5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17139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0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40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302" name="Google Shape;302;p40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40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4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title" idx="2"/>
          </p:nvPr>
        </p:nvSpPr>
        <p:spPr>
          <a:xfrm>
            <a:off x="973175" y="214962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subTitle" idx="1"/>
          </p:nvPr>
        </p:nvSpPr>
        <p:spPr>
          <a:xfrm>
            <a:off x="973175" y="2910249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 idx="3"/>
          </p:nvPr>
        </p:nvSpPr>
        <p:spPr>
          <a:xfrm>
            <a:off x="4569713" y="214962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subTitle" idx="4"/>
          </p:nvPr>
        </p:nvSpPr>
        <p:spPr>
          <a:xfrm>
            <a:off x="4569713" y="2910249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title" idx="5"/>
          </p:nvPr>
        </p:nvSpPr>
        <p:spPr>
          <a:xfrm>
            <a:off x="973175" y="4260648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subTitle" idx="6"/>
          </p:nvPr>
        </p:nvSpPr>
        <p:spPr>
          <a:xfrm>
            <a:off x="973175" y="5042681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title" idx="7"/>
          </p:nvPr>
        </p:nvSpPr>
        <p:spPr>
          <a:xfrm>
            <a:off x="4569713" y="4260648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subTitle" idx="8"/>
          </p:nvPr>
        </p:nvSpPr>
        <p:spPr>
          <a:xfrm>
            <a:off x="4569713" y="5042681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title" idx="9"/>
          </p:nvPr>
        </p:nvSpPr>
        <p:spPr>
          <a:xfrm>
            <a:off x="8158067" y="214962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subTitle" idx="13"/>
          </p:nvPr>
        </p:nvSpPr>
        <p:spPr>
          <a:xfrm>
            <a:off x="8158067" y="2910249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title" idx="14"/>
          </p:nvPr>
        </p:nvSpPr>
        <p:spPr>
          <a:xfrm>
            <a:off x="8158067" y="4260648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subTitle" idx="15"/>
          </p:nvPr>
        </p:nvSpPr>
        <p:spPr>
          <a:xfrm>
            <a:off x="8158067" y="5042681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BA089D9-3E5F-8D7F-EA5D-8DE0D4E9C5C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8392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1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41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320" name="Google Shape;320;p41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41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41"/>
          <p:cNvSpPr txBox="1">
            <a:spLocks noGrp="1"/>
          </p:cNvSpPr>
          <p:nvPr>
            <p:ph type="title" hasCustomPrompt="1"/>
          </p:nvPr>
        </p:nvSpPr>
        <p:spPr>
          <a:xfrm>
            <a:off x="966563" y="720000"/>
            <a:ext cx="619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23" name="Google Shape;323;p41"/>
          <p:cNvSpPr txBox="1">
            <a:spLocks noGrp="1"/>
          </p:cNvSpPr>
          <p:nvPr>
            <p:ph type="subTitle" idx="1"/>
          </p:nvPr>
        </p:nvSpPr>
        <p:spPr>
          <a:xfrm>
            <a:off x="966563" y="1849731"/>
            <a:ext cx="6190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24" name="Google Shape;324;p41"/>
          <p:cNvSpPr txBox="1">
            <a:spLocks noGrp="1"/>
          </p:cNvSpPr>
          <p:nvPr>
            <p:ph type="title" idx="2" hasCustomPrompt="1"/>
          </p:nvPr>
        </p:nvSpPr>
        <p:spPr>
          <a:xfrm>
            <a:off x="3007115" y="2526800"/>
            <a:ext cx="619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25" name="Google Shape;325;p41"/>
          <p:cNvSpPr txBox="1">
            <a:spLocks noGrp="1"/>
          </p:cNvSpPr>
          <p:nvPr>
            <p:ph type="subTitle" idx="3"/>
          </p:nvPr>
        </p:nvSpPr>
        <p:spPr>
          <a:xfrm>
            <a:off x="3007115" y="3647965"/>
            <a:ext cx="6190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26" name="Google Shape;326;p41"/>
          <p:cNvSpPr txBox="1">
            <a:spLocks noGrp="1"/>
          </p:cNvSpPr>
          <p:nvPr>
            <p:ph type="title" idx="4" hasCustomPrompt="1"/>
          </p:nvPr>
        </p:nvSpPr>
        <p:spPr>
          <a:xfrm>
            <a:off x="5035037" y="4323933"/>
            <a:ext cx="619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27" name="Google Shape;327;p41"/>
          <p:cNvSpPr txBox="1">
            <a:spLocks noGrp="1"/>
          </p:cNvSpPr>
          <p:nvPr>
            <p:ph type="subTitle" idx="5"/>
          </p:nvPr>
        </p:nvSpPr>
        <p:spPr>
          <a:xfrm>
            <a:off x="5035037" y="5479337"/>
            <a:ext cx="6190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43A56A33-FC14-BA6F-4C74-067921FA81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4760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43;p6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44" name="Google Shape;44;p6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6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6EF8EDF-992A-52FE-3619-942DC131CD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39065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8215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2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42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331" name="Google Shape;331;p42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42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3" name="Google Shape;333;p4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34" name="Google Shape;334;p42"/>
          <p:cNvSpPr txBox="1">
            <a:spLocks noGrp="1"/>
          </p:cNvSpPr>
          <p:nvPr>
            <p:ph type="title" idx="2"/>
          </p:nvPr>
        </p:nvSpPr>
        <p:spPr>
          <a:xfrm>
            <a:off x="965409" y="41454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35" name="Google Shape;335;p42"/>
          <p:cNvSpPr txBox="1">
            <a:spLocks noGrp="1"/>
          </p:cNvSpPr>
          <p:nvPr>
            <p:ph type="subTitle" idx="1"/>
          </p:nvPr>
        </p:nvSpPr>
        <p:spPr>
          <a:xfrm>
            <a:off x="965409" y="4897551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36" name="Google Shape;336;p42"/>
          <p:cNvSpPr txBox="1">
            <a:spLocks noGrp="1"/>
          </p:cNvSpPr>
          <p:nvPr>
            <p:ph type="title" idx="3"/>
          </p:nvPr>
        </p:nvSpPr>
        <p:spPr>
          <a:xfrm>
            <a:off x="4540900" y="41454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37" name="Google Shape;337;p42"/>
          <p:cNvSpPr txBox="1">
            <a:spLocks noGrp="1"/>
          </p:cNvSpPr>
          <p:nvPr>
            <p:ph type="subTitle" idx="4"/>
          </p:nvPr>
        </p:nvSpPr>
        <p:spPr>
          <a:xfrm>
            <a:off x="4540900" y="4897551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38" name="Google Shape;338;p42"/>
          <p:cNvSpPr txBox="1">
            <a:spLocks noGrp="1"/>
          </p:cNvSpPr>
          <p:nvPr>
            <p:ph type="title" idx="5"/>
          </p:nvPr>
        </p:nvSpPr>
        <p:spPr>
          <a:xfrm>
            <a:off x="8117012" y="41454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39" name="Google Shape;339;p42"/>
          <p:cNvSpPr txBox="1">
            <a:spLocks noGrp="1"/>
          </p:cNvSpPr>
          <p:nvPr>
            <p:ph type="subTitle" idx="6"/>
          </p:nvPr>
        </p:nvSpPr>
        <p:spPr>
          <a:xfrm>
            <a:off x="8117012" y="4897551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40" name="Google Shape;340;p42"/>
          <p:cNvSpPr txBox="1">
            <a:spLocks noGrp="1"/>
          </p:cNvSpPr>
          <p:nvPr>
            <p:ph type="title" idx="7" hasCustomPrompt="1"/>
          </p:nvPr>
        </p:nvSpPr>
        <p:spPr>
          <a:xfrm>
            <a:off x="1860209" y="2407800"/>
            <a:ext cx="1325600" cy="8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341" name="Google Shape;341;p42"/>
          <p:cNvSpPr txBox="1">
            <a:spLocks noGrp="1"/>
          </p:cNvSpPr>
          <p:nvPr>
            <p:ph type="title" idx="8" hasCustomPrompt="1"/>
          </p:nvPr>
        </p:nvSpPr>
        <p:spPr>
          <a:xfrm>
            <a:off x="5435700" y="2407800"/>
            <a:ext cx="1325600" cy="8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2" name="Google Shape;342;p42"/>
          <p:cNvSpPr txBox="1">
            <a:spLocks noGrp="1"/>
          </p:cNvSpPr>
          <p:nvPr>
            <p:ph type="title" idx="9" hasCustomPrompt="1"/>
          </p:nvPr>
        </p:nvSpPr>
        <p:spPr>
          <a:xfrm>
            <a:off x="9011812" y="2407800"/>
            <a:ext cx="1325600" cy="8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C4C276E-8857-B6BB-AE5D-D1ABC07E2F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9795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bg>
      <p:bgPr>
        <a:solidFill>
          <a:schemeClr val="dk2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3"/>
          <p:cNvSpPr txBox="1">
            <a:spLocks noGrp="1"/>
          </p:cNvSpPr>
          <p:nvPr>
            <p:ph type="title" hasCustomPrompt="1"/>
          </p:nvPr>
        </p:nvSpPr>
        <p:spPr>
          <a:xfrm>
            <a:off x="3000800" y="720000"/>
            <a:ext cx="619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46" name="Google Shape;346;p43"/>
          <p:cNvSpPr txBox="1">
            <a:spLocks noGrp="1"/>
          </p:cNvSpPr>
          <p:nvPr>
            <p:ph type="subTitle" idx="1"/>
          </p:nvPr>
        </p:nvSpPr>
        <p:spPr>
          <a:xfrm>
            <a:off x="3000800" y="1849731"/>
            <a:ext cx="6190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47" name="Google Shape;347;p43"/>
          <p:cNvSpPr txBox="1">
            <a:spLocks noGrp="1"/>
          </p:cNvSpPr>
          <p:nvPr>
            <p:ph type="title" idx="2" hasCustomPrompt="1"/>
          </p:nvPr>
        </p:nvSpPr>
        <p:spPr>
          <a:xfrm>
            <a:off x="3000800" y="2521967"/>
            <a:ext cx="619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48" name="Google Shape;348;p43"/>
          <p:cNvSpPr txBox="1">
            <a:spLocks noGrp="1"/>
          </p:cNvSpPr>
          <p:nvPr>
            <p:ph type="subTitle" idx="3"/>
          </p:nvPr>
        </p:nvSpPr>
        <p:spPr>
          <a:xfrm>
            <a:off x="3000800" y="3664535"/>
            <a:ext cx="6190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49" name="Google Shape;349;p43"/>
          <p:cNvSpPr txBox="1">
            <a:spLocks noGrp="1"/>
          </p:cNvSpPr>
          <p:nvPr>
            <p:ph type="title" idx="4" hasCustomPrompt="1"/>
          </p:nvPr>
        </p:nvSpPr>
        <p:spPr>
          <a:xfrm>
            <a:off x="3000800" y="4323933"/>
            <a:ext cx="619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0" name="Google Shape;350;p43"/>
          <p:cNvSpPr txBox="1">
            <a:spLocks noGrp="1"/>
          </p:cNvSpPr>
          <p:nvPr>
            <p:ph type="subTitle" idx="5"/>
          </p:nvPr>
        </p:nvSpPr>
        <p:spPr>
          <a:xfrm>
            <a:off x="3000800" y="5479337"/>
            <a:ext cx="6190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415C24A-D989-B5FA-E212-83307CFD80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923299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Numbers and text 3">
    <p:bg>
      <p:bgPr>
        <a:solidFill>
          <a:schemeClr val="dk2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4"/>
          <p:cNvSpPr txBox="1">
            <a:spLocks noGrp="1"/>
          </p:cNvSpPr>
          <p:nvPr>
            <p:ph type="subTitle" idx="1"/>
          </p:nvPr>
        </p:nvSpPr>
        <p:spPr>
          <a:xfrm>
            <a:off x="946167" y="4251300"/>
            <a:ext cx="2782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54" name="Google Shape;354;p44"/>
          <p:cNvSpPr txBox="1">
            <a:spLocks noGrp="1"/>
          </p:cNvSpPr>
          <p:nvPr>
            <p:ph type="title" hasCustomPrompt="1"/>
          </p:nvPr>
        </p:nvSpPr>
        <p:spPr>
          <a:xfrm>
            <a:off x="1196367" y="3134409"/>
            <a:ext cx="2282400" cy="11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55" name="Google Shape;355;p44"/>
          <p:cNvSpPr txBox="1">
            <a:spLocks noGrp="1"/>
          </p:cNvSpPr>
          <p:nvPr>
            <p:ph type="subTitle" idx="2"/>
          </p:nvPr>
        </p:nvSpPr>
        <p:spPr>
          <a:xfrm>
            <a:off x="4704600" y="4251307"/>
            <a:ext cx="2782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56" name="Google Shape;356;p44"/>
          <p:cNvSpPr txBox="1">
            <a:spLocks noGrp="1"/>
          </p:cNvSpPr>
          <p:nvPr>
            <p:ph type="title" idx="3" hasCustomPrompt="1"/>
          </p:nvPr>
        </p:nvSpPr>
        <p:spPr>
          <a:xfrm>
            <a:off x="4954800" y="3134399"/>
            <a:ext cx="2282400" cy="11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57" name="Google Shape;357;p44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58" name="Google Shape;358;p44"/>
          <p:cNvSpPr txBox="1">
            <a:spLocks noGrp="1"/>
          </p:cNvSpPr>
          <p:nvPr>
            <p:ph type="subTitle" idx="5"/>
          </p:nvPr>
        </p:nvSpPr>
        <p:spPr>
          <a:xfrm>
            <a:off x="8463033" y="4251300"/>
            <a:ext cx="2782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59" name="Google Shape;359;p44"/>
          <p:cNvSpPr txBox="1">
            <a:spLocks noGrp="1"/>
          </p:cNvSpPr>
          <p:nvPr>
            <p:ph type="title" idx="6" hasCustomPrompt="1"/>
          </p:nvPr>
        </p:nvSpPr>
        <p:spPr>
          <a:xfrm>
            <a:off x="8713233" y="3134409"/>
            <a:ext cx="2282400" cy="11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4223AD9B-0774-5B39-1E70-BD3D3B62C0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20158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5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45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363" name="Google Shape;363;p45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45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4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2832EB0-57B6-8C0E-34A6-4FAABD430F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61249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B16F4D8-4676-6809-F6B2-B99E262367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69341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dk2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FF1C7D1-7B7B-5A44-7EFD-90E88C1A0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71348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dk2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C3378A62-B027-BA07-06E6-A5F9CA46EF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972665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dk2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42C13E0-E533-26B1-9218-3513B1F054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92960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solidFill>
          <a:schemeClr val="dk2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B2465EBC-321F-6911-9263-D5258C6B92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37301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bg>
      <p:bgPr>
        <a:solidFill>
          <a:schemeClr val="dk2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49CB3A5B-F192-760F-CAD6-CE2FD54857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E4B9-3CCC-41B9-BBFD-2773420833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48227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7"/>
          <p:cNvGrpSpPr/>
          <p:nvPr/>
        </p:nvGrpSpPr>
        <p:grpSpPr>
          <a:xfrm>
            <a:off x="-55099" y="-22334"/>
            <a:ext cx="12348701" cy="6966170"/>
            <a:chOff x="-41325" y="-16751"/>
            <a:chExt cx="9261525" cy="5224628"/>
          </a:xfrm>
        </p:grpSpPr>
        <p:pic>
          <p:nvPicPr>
            <p:cNvPr id="50" name="Google Shape;50;p7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1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961000" y="1644800"/>
            <a:ext cx="4880000" cy="42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14856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3pPr>
            <a:lvl4pPr marL="2438339" lvl="3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4pPr>
            <a:lvl5pPr marL="3047924" lvl="4" indent="-414856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5pPr>
            <a:lvl6pPr marL="3657509" lvl="5" indent="-414856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6pPr>
            <a:lvl7pPr marL="4267093" lvl="6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7pPr>
            <a:lvl8pPr marL="4876678" lvl="7" indent="-414856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8pPr>
            <a:lvl9pPr marL="5486263" lvl="8" indent="-414856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AFED644-88F9-2D7F-6FB6-B10EC34EF5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6492873"/>
            <a:ext cx="2743200" cy="365125"/>
          </a:xfrm>
        </p:spPr>
        <p:txBody>
          <a:bodyPr/>
          <a:lstStyle/>
          <a:p>
            <a:fld id="{34ABE4B9-3CCC-41B9-BBFD-2773420833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282538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bg>
      <p:bgPr>
        <a:solidFill>
          <a:schemeClr val="dk2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7BC843E-CEC2-2AE2-6518-6733DA7184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E4B9-3CCC-41B9-BBFD-2773420833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43590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bg>
      <p:bgPr>
        <a:solidFill>
          <a:schemeClr val="dk2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01A77CF-D870-4C46-D33F-0BF8118DF0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E4B9-3CCC-41B9-BBFD-2773420833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39247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 only 10">
    <p:bg>
      <p:bgPr>
        <a:solidFill>
          <a:schemeClr val="dk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1F3DAD4D-D186-B03C-96B9-FBA93EF39A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E4B9-3CCC-41B9-BBFD-2773420833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4931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 only 11">
    <p:bg>
      <p:bgPr>
        <a:solidFill>
          <a:schemeClr val="dk2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pic>
        <p:nvPicPr>
          <p:cNvPr id="395" name="Google Shape;39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0D0A6EC5-563F-CEFA-CC19-27C5A04F0E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E4B9-3CCC-41B9-BBFD-2773420833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58807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 only 12">
    <p:bg>
      <p:bgPr>
        <a:solidFill>
          <a:schemeClr val="dk2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pic>
        <p:nvPicPr>
          <p:cNvPr id="398" name="Google Shape;398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080C79B7-0D81-104A-7BFC-27DBF64717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E4B9-3CCC-41B9-BBFD-2773420833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14198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bg>
      <p:bgPr>
        <a:solidFill>
          <a:schemeClr val="dk2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02" name="Google Shape;402;p57"/>
          <p:cNvSpPr txBox="1">
            <a:spLocks noGrp="1"/>
          </p:cNvSpPr>
          <p:nvPr>
            <p:ph type="subTitle" idx="1"/>
          </p:nvPr>
        </p:nvSpPr>
        <p:spPr>
          <a:xfrm>
            <a:off x="920567" y="1958635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03" name="Google Shape;403;p57"/>
          <p:cNvSpPr txBox="1">
            <a:spLocks noGrp="1"/>
          </p:cNvSpPr>
          <p:nvPr>
            <p:ph type="subTitle" idx="2"/>
          </p:nvPr>
        </p:nvSpPr>
        <p:spPr>
          <a:xfrm>
            <a:off x="1144599" y="2451075"/>
            <a:ext cx="2260800" cy="11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04" name="Google Shape;404;p57"/>
          <p:cNvSpPr txBox="1">
            <a:spLocks noGrp="1"/>
          </p:cNvSpPr>
          <p:nvPr>
            <p:ph type="subTitle" idx="3"/>
          </p:nvPr>
        </p:nvSpPr>
        <p:spPr>
          <a:xfrm>
            <a:off x="4741581" y="1958635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05" name="Google Shape;405;p57"/>
          <p:cNvSpPr txBox="1">
            <a:spLocks noGrp="1"/>
          </p:cNvSpPr>
          <p:nvPr>
            <p:ph type="subTitle" idx="4"/>
          </p:nvPr>
        </p:nvSpPr>
        <p:spPr>
          <a:xfrm>
            <a:off x="4965599" y="2451108"/>
            <a:ext cx="2260800" cy="11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06" name="Google Shape;406;p57"/>
          <p:cNvSpPr txBox="1">
            <a:spLocks noGrp="1"/>
          </p:cNvSpPr>
          <p:nvPr>
            <p:ph type="subTitle" idx="5"/>
          </p:nvPr>
        </p:nvSpPr>
        <p:spPr>
          <a:xfrm>
            <a:off x="8562624" y="1958635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07" name="Google Shape;407;p57"/>
          <p:cNvSpPr txBox="1">
            <a:spLocks noGrp="1"/>
          </p:cNvSpPr>
          <p:nvPr>
            <p:ph type="subTitle" idx="6"/>
          </p:nvPr>
        </p:nvSpPr>
        <p:spPr>
          <a:xfrm>
            <a:off x="8786632" y="2451075"/>
            <a:ext cx="2260800" cy="11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08" name="Google Shape;408;p57"/>
          <p:cNvSpPr txBox="1">
            <a:spLocks noGrp="1"/>
          </p:cNvSpPr>
          <p:nvPr>
            <p:ph type="subTitle" idx="7"/>
          </p:nvPr>
        </p:nvSpPr>
        <p:spPr>
          <a:xfrm>
            <a:off x="2831100" y="3706768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09" name="Google Shape;409;p57"/>
          <p:cNvSpPr txBox="1">
            <a:spLocks noGrp="1"/>
          </p:cNvSpPr>
          <p:nvPr>
            <p:ph type="subTitle" idx="8"/>
          </p:nvPr>
        </p:nvSpPr>
        <p:spPr>
          <a:xfrm>
            <a:off x="3055116" y="4199241"/>
            <a:ext cx="2260800" cy="11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10" name="Google Shape;410;p57"/>
          <p:cNvSpPr txBox="1">
            <a:spLocks noGrp="1"/>
          </p:cNvSpPr>
          <p:nvPr>
            <p:ph type="subTitle" idx="9"/>
          </p:nvPr>
        </p:nvSpPr>
        <p:spPr>
          <a:xfrm>
            <a:off x="6652099" y="3706768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11" name="Google Shape;411;p57"/>
          <p:cNvSpPr txBox="1">
            <a:spLocks noGrp="1"/>
          </p:cNvSpPr>
          <p:nvPr>
            <p:ph type="subTitle" idx="13"/>
          </p:nvPr>
        </p:nvSpPr>
        <p:spPr>
          <a:xfrm>
            <a:off x="6876116" y="4199208"/>
            <a:ext cx="2260800" cy="11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C8046C7-F571-94D8-8DB0-B0440ACECE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ABE4B9-3CCC-41B9-BBFD-2773420833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82167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Title and five columns 1">
    <p:bg>
      <p:bgPr>
        <a:solidFill>
          <a:schemeClr val="dk2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15" name="Google Shape;415;p58"/>
          <p:cNvSpPr txBox="1">
            <a:spLocks noGrp="1"/>
          </p:cNvSpPr>
          <p:nvPr>
            <p:ph type="title" idx="2"/>
          </p:nvPr>
        </p:nvSpPr>
        <p:spPr>
          <a:xfrm>
            <a:off x="2824000" y="1958633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16" name="Google Shape;416;p58"/>
          <p:cNvSpPr txBox="1">
            <a:spLocks noGrp="1"/>
          </p:cNvSpPr>
          <p:nvPr>
            <p:ph type="subTitle" idx="1"/>
          </p:nvPr>
        </p:nvSpPr>
        <p:spPr>
          <a:xfrm>
            <a:off x="3055200" y="2591433"/>
            <a:ext cx="22608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17" name="Google Shape;417;p58"/>
          <p:cNvSpPr txBox="1">
            <a:spLocks noGrp="1"/>
          </p:cNvSpPr>
          <p:nvPr>
            <p:ph type="title" idx="3"/>
          </p:nvPr>
        </p:nvSpPr>
        <p:spPr>
          <a:xfrm>
            <a:off x="6645033" y="1958633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18" name="Google Shape;418;p58"/>
          <p:cNvSpPr txBox="1">
            <a:spLocks noGrp="1"/>
          </p:cNvSpPr>
          <p:nvPr>
            <p:ph type="subTitle" idx="4"/>
          </p:nvPr>
        </p:nvSpPr>
        <p:spPr>
          <a:xfrm>
            <a:off x="6876133" y="2591433"/>
            <a:ext cx="22608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19" name="Google Shape;419;p58"/>
          <p:cNvSpPr txBox="1">
            <a:spLocks noGrp="1"/>
          </p:cNvSpPr>
          <p:nvPr>
            <p:ph type="title" idx="5"/>
          </p:nvPr>
        </p:nvSpPr>
        <p:spPr>
          <a:xfrm>
            <a:off x="920567" y="3706800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20" name="Google Shape;420;p58"/>
          <p:cNvSpPr txBox="1">
            <a:spLocks noGrp="1"/>
          </p:cNvSpPr>
          <p:nvPr>
            <p:ph type="subTitle" idx="6"/>
          </p:nvPr>
        </p:nvSpPr>
        <p:spPr>
          <a:xfrm>
            <a:off x="1144767" y="4339700"/>
            <a:ext cx="22608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21" name="Google Shape;421;p58"/>
          <p:cNvSpPr txBox="1">
            <a:spLocks noGrp="1"/>
          </p:cNvSpPr>
          <p:nvPr>
            <p:ph type="title" idx="7"/>
          </p:nvPr>
        </p:nvSpPr>
        <p:spPr>
          <a:xfrm>
            <a:off x="8562633" y="3706800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22" name="Google Shape;422;p58"/>
          <p:cNvSpPr txBox="1">
            <a:spLocks noGrp="1"/>
          </p:cNvSpPr>
          <p:nvPr>
            <p:ph type="subTitle" idx="8"/>
          </p:nvPr>
        </p:nvSpPr>
        <p:spPr>
          <a:xfrm>
            <a:off x="8786633" y="4339700"/>
            <a:ext cx="22608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23" name="Google Shape;423;p58"/>
          <p:cNvSpPr txBox="1">
            <a:spLocks noGrp="1"/>
          </p:cNvSpPr>
          <p:nvPr>
            <p:ph type="title" idx="9"/>
          </p:nvPr>
        </p:nvSpPr>
        <p:spPr>
          <a:xfrm>
            <a:off x="4727433" y="3706767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24" name="Google Shape;424;p58"/>
          <p:cNvSpPr txBox="1">
            <a:spLocks noGrp="1"/>
          </p:cNvSpPr>
          <p:nvPr>
            <p:ph type="subTitle" idx="13"/>
          </p:nvPr>
        </p:nvSpPr>
        <p:spPr>
          <a:xfrm>
            <a:off x="4965633" y="4339667"/>
            <a:ext cx="22608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CEF282FC-5957-0D5A-3585-26DA6AC9DD4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ABE4B9-3CCC-41B9-BBFD-2773420833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06722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59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59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428" name="Google Shape;428;p59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59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Google Shape;430;p59"/>
          <p:cNvSpPr txBox="1">
            <a:spLocks noGrp="1"/>
          </p:cNvSpPr>
          <p:nvPr>
            <p:ph type="ctrTitle"/>
          </p:nvPr>
        </p:nvSpPr>
        <p:spPr>
          <a:xfrm>
            <a:off x="3239933" y="850076"/>
            <a:ext cx="57120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31" name="Google Shape;431;p59"/>
          <p:cNvSpPr txBox="1">
            <a:spLocks noGrp="1"/>
          </p:cNvSpPr>
          <p:nvPr>
            <p:ph type="subTitle" idx="1"/>
          </p:nvPr>
        </p:nvSpPr>
        <p:spPr>
          <a:xfrm>
            <a:off x="3226412" y="2306000"/>
            <a:ext cx="5725200" cy="1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32" name="Google Shape;432;p59"/>
          <p:cNvSpPr txBox="1"/>
          <p:nvPr/>
        </p:nvSpPr>
        <p:spPr>
          <a:xfrm>
            <a:off x="3196433" y="5029600"/>
            <a:ext cx="5799200" cy="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24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3" name="Google Shape;433;p59"/>
          <p:cNvSpPr txBox="1">
            <a:spLocks noGrp="1"/>
          </p:cNvSpPr>
          <p:nvPr>
            <p:ph type="subTitle" idx="2"/>
          </p:nvPr>
        </p:nvSpPr>
        <p:spPr>
          <a:xfrm>
            <a:off x="3198767" y="4580267"/>
            <a:ext cx="57992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47653EB-A0AE-DAEB-3F56-B91AF62795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E4B9-3CCC-41B9-BBFD-2773420833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82513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0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60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437" name="Google Shape;437;p60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60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39" name="Google Shape;439;p60"/>
          <p:cNvCxnSpPr/>
          <p:nvPr/>
        </p:nvCxnSpPr>
        <p:spPr>
          <a:xfrm>
            <a:off x="960625" y="725225"/>
            <a:ext cx="102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60"/>
          <p:cNvCxnSpPr/>
          <p:nvPr/>
        </p:nvCxnSpPr>
        <p:spPr>
          <a:xfrm>
            <a:off x="960043" y="2479232"/>
            <a:ext cx="1027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60"/>
          <p:cNvCxnSpPr/>
          <p:nvPr/>
        </p:nvCxnSpPr>
        <p:spPr>
          <a:xfrm>
            <a:off x="960043" y="4233239"/>
            <a:ext cx="1027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2" name="Google Shape;442;p60"/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443" name="Google Shape;443;p60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60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EE5E7B2C-2EC4-6A51-0946-165A6E7BD6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E4B9-3CCC-41B9-BBFD-2773420833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39514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1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61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448" name="Google Shape;448;p61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61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50" name="Google Shape;450;p61"/>
          <p:cNvCxnSpPr/>
          <p:nvPr/>
        </p:nvCxnSpPr>
        <p:spPr>
          <a:xfrm>
            <a:off x="4195267" y="1644800"/>
            <a:ext cx="0" cy="421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61"/>
          <p:cNvCxnSpPr/>
          <p:nvPr/>
        </p:nvCxnSpPr>
        <p:spPr>
          <a:xfrm>
            <a:off x="8013833" y="1644800"/>
            <a:ext cx="0" cy="421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2" name="Google Shape;452;p61"/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453" name="Google Shape;453;p61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61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55" name="Google Shape;455;p61"/>
          <p:cNvCxnSpPr/>
          <p:nvPr/>
        </p:nvCxnSpPr>
        <p:spPr>
          <a:xfrm>
            <a:off x="960625" y="725225"/>
            <a:ext cx="102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1459B464-80EC-81A3-C6D7-0EB54B8562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E4B9-3CCC-41B9-BBFD-2773420833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442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8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57" name="Google Shape;57;p8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1850800" y="1644800"/>
            <a:ext cx="8490400" cy="3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CCFE2A4-FD32-16AB-8B9A-0795B9789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691662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62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62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459" name="Google Shape;459;p62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62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61" name="Google Shape;461;p62"/>
          <p:cNvCxnSpPr/>
          <p:nvPr/>
        </p:nvCxnSpPr>
        <p:spPr>
          <a:xfrm>
            <a:off x="6096000" y="1815600"/>
            <a:ext cx="0" cy="39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62"/>
          <p:cNvCxnSpPr/>
          <p:nvPr/>
        </p:nvCxnSpPr>
        <p:spPr>
          <a:xfrm>
            <a:off x="952803" y="1648995"/>
            <a:ext cx="103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3" name="Google Shape;463;p62"/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464" name="Google Shape;464;p62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62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05F08DA3-A865-A27C-4A49-2B707A1B60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E4B9-3CCC-41B9-BBFD-2773420833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70054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63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469" name="Google Shape;469;p6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6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71" name="Google Shape;471;p63"/>
          <p:cNvCxnSpPr/>
          <p:nvPr/>
        </p:nvCxnSpPr>
        <p:spPr>
          <a:xfrm>
            <a:off x="944200" y="1645028"/>
            <a:ext cx="103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2" name="Google Shape;472;p63"/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473" name="Google Shape;473;p63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63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49DB6E3E-5246-8FD5-6713-6D2776098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E4B9-3CCC-41B9-BBFD-2773420833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34692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A09F6BD-6686-4EF2-A6BC-2BBDDC4D8F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57261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65167" y="720000"/>
            <a:ext cx="6444400" cy="3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960000" y="4591033"/>
            <a:ext cx="6444400" cy="9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A7578EDD-8318-CEBA-8197-B4271486CD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E4B9-3CCC-41B9-BBFD-2773420833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36305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62017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6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27403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044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9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63" name="Google Shape;63;p9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9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1299288" y="1474721"/>
            <a:ext cx="4532400" cy="7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 idx="2" hasCustomPrompt="1"/>
          </p:nvPr>
        </p:nvSpPr>
        <p:spPr>
          <a:xfrm>
            <a:off x="3995400" y="1783767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1299300" y="2494667"/>
            <a:ext cx="4234800" cy="25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B56AE1B2-66B1-BFAC-B55D-7CEF563F9D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2873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 amt="48000"/>
          </a:blip>
          <a:srcRect t="9" b="9"/>
          <a:stretch/>
        </p:blipFill>
        <p:spPr>
          <a:xfrm>
            <a:off x="-34" y="0"/>
            <a:ext cx="12192067" cy="68963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/>
          <p:nvPr/>
        </p:nvSpPr>
        <p:spPr>
          <a:xfrm>
            <a:off x="-79400" y="-29500"/>
            <a:ext cx="12329600" cy="6947600"/>
          </a:xfrm>
          <a:prstGeom prst="rect">
            <a:avLst/>
          </a:prstGeom>
          <a:solidFill>
            <a:schemeClr val="dk1">
              <a:alpha val="427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8045333" y="3214800"/>
            <a:ext cx="3181600" cy="24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4041EE02-DA8A-25FF-366A-56DA6C85D9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8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1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11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75" name="Google Shape;75;p11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1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724067"/>
            <a:ext cx="8768000" cy="18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1712000" y="2538541"/>
            <a:ext cx="8768000" cy="6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DDC955A-19D9-9B68-3503-5A3AF3D9B0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DC00BD-9880-4DE7-ABE3-B14088B95B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304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EE6C522-E2B3-080D-8976-3733F4949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BE4B9-3CCC-41B9-BBFD-27734208332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61569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831" r:id="rId27"/>
    <p:sldLayoutId id="2147483832" r:id="rId28"/>
    <p:sldLayoutId id="2147483833" r:id="rId29"/>
    <p:sldLayoutId id="2147483834" r:id="rId30"/>
    <p:sldLayoutId id="2147483835" r:id="rId31"/>
    <p:sldLayoutId id="2147483836" r:id="rId32"/>
    <p:sldLayoutId id="2147483837" r:id="rId33"/>
    <p:sldLayoutId id="2147483838" r:id="rId34"/>
    <p:sldLayoutId id="2147483839" r:id="rId35"/>
    <p:sldLayoutId id="2147483840" r:id="rId36"/>
    <p:sldLayoutId id="2147483841" r:id="rId37"/>
    <p:sldLayoutId id="2147483842" r:id="rId38"/>
    <p:sldLayoutId id="2147483843" r:id="rId39"/>
    <p:sldLayoutId id="2147483844" r:id="rId40"/>
    <p:sldLayoutId id="2147483845" r:id="rId41"/>
    <p:sldLayoutId id="2147483846" r:id="rId42"/>
    <p:sldLayoutId id="2147483847" r:id="rId43"/>
    <p:sldLayoutId id="2147483848" r:id="rId44"/>
    <p:sldLayoutId id="2147483849" r:id="rId45"/>
    <p:sldLayoutId id="2147483850" r:id="rId46"/>
    <p:sldLayoutId id="2147483851" r:id="rId47"/>
    <p:sldLayoutId id="2147483852" r:id="rId48"/>
    <p:sldLayoutId id="2147483853" r:id="rId49"/>
    <p:sldLayoutId id="2147483854" r:id="rId50"/>
    <p:sldLayoutId id="2147483855" r:id="rId51"/>
    <p:sldLayoutId id="2147483856" r:id="rId52"/>
    <p:sldLayoutId id="2147483857" r:id="rId53"/>
    <p:sldLayoutId id="2147483858" r:id="rId54"/>
    <p:sldLayoutId id="2147483859" r:id="rId55"/>
    <p:sldLayoutId id="2147483860" r:id="rId56"/>
    <p:sldLayoutId id="2147483861" r:id="rId57"/>
    <p:sldLayoutId id="2147483862" r:id="rId58"/>
    <p:sldLayoutId id="2147483863" r:id="rId59"/>
    <p:sldLayoutId id="2147483864" r:id="rId60"/>
    <p:sldLayoutId id="2147483865" r:id="rId61"/>
    <p:sldLayoutId id="2147483866" r:id="rId62"/>
    <p:sldLayoutId id="2147483872" r:id="rId6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7" name="Google Shape;477;p6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8194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8" r:id="rId1"/>
    <p:sldLayoutId id="214748386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83" name="Google Shape;483;p6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8972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7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9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9"/>
          <p:cNvSpPr txBox="1">
            <a:spLocks noGrp="1"/>
          </p:cNvSpPr>
          <p:nvPr>
            <p:ph type="ctrTitle"/>
          </p:nvPr>
        </p:nvSpPr>
        <p:spPr>
          <a:xfrm>
            <a:off x="965167" y="720000"/>
            <a:ext cx="6444400" cy="3394400"/>
          </a:xfrm>
          <a:prstGeom prst="rect">
            <a:avLst/>
          </a:prstGeom>
        </p:spPr>
        <p:txBody>
          <a:bodyPr spcFirstLastPara="1" wrap="square" lIns="121900" tIns="60933" rIns="0" bIns="121900" anchor="ctr" anchorCtr="0">
            <a:noAutofit/>
          </a:bodyPr>
          <a:lstStyle/>
          <a:p>
            <a:pPr>
              <a:buClr>
                <a:schemeClr val="hlink"/>
              </a:buClr>
              <a:buSzPts val="1100"/>
            </a:pPr>
            <a:r>
              <a:rPr lang="en-US" sz="4800" kern="1200" dirty="0">
                <a:solidFill>
                  <a:schemeClr val="tx1"/>
                </a:solidFill>
                <a:latin typeface="DM Serif Text" pitchFamily="2" charset="0"/>
              </a:rPr>
              <a:t>OCR para </a:t>
            </a:r>
            <a:r>
              <a:rPr lang="en-US" sz="4800" kern="1200" dirty="0" err="1">
                <a:solidFill>
                  <a:schemeClr val="tx1"/>
                </a:solidFill>
                <a:latin typeface="DM Serif Text" pitchFamily="2" charset="0"/>
              </a:rPr>
              <a:t>documentos</a:t>
            </a:r>
            <a:r>
              <a:rPr lang="en-US" sz="4800" kern="1200" dirty="0">
                <a:solidFill>
                  <a:schemeClr val="tx1"/>
                </a:solidFill>
                <a:latin typeface="DM Serif Text" pitchFamily="2" charset="0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DM Serif Text" pitchFamily="2" charset="0"/>
              </a:rPr>
              <a:t>estruturados</a:t>
            </a:r>
            <a:r>
              <a:rPr lang="en-US" sz="4800" kern="1200" dirty="0">
                <a:solidFill>
                  <a:schemeClr val="tx1"/>
                </a:solidFill>
                <a:latin typeface="DM Serif Text" pitchFamily="2" charset="0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DM Serif Text" pitchFamily="2" charset="0"/>
              </a:rPr>
              <a:t>antigos</a:t>
            </a:r>
            <a:endParaRPr sz="4800" dirty="0"/>
          </a:p>
        </p:txBody>
      </p:sp>
      <p:cxnSp>
        <p:nvCxnSpPr>
          <p:cNvPr id="492" name="Google Shape;492;p69"/>
          <p:cNvCxnSpPr/>
          <p:nvPr/>
        </p:nvCxnSpPr>
        <p:spPr>
          <a:xfrm>
            <a:off x="967600" y="5560900"/>
            <a:ext cx="64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69"/>
          <p:cNvCxnSpPr/>
          <p:nvPr/>
        </p:nvCxnSpPr>
        <p:spPr>
          <a:xfrm>
            <a:off x="967600" y="4591033"/>
            <a:ext cx="64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5" name="Google Shape;495;p69"/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496" name="Google Shape;496;p69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69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9AD53724-4A41-00FE-FF28-F7B41CEC6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33" y="574958"/>
            <a:ext cx="3181067" cy="3782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62ED560-6FA6-0B82-2729-EF9F1754C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865" y="6053977"/>
            <a:ext cx="10346162" cy="443642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0"/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Aluno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: Gon</a:t>
            </a:r>
            <a:r>
              <a:rPr lang="pt-PT" sz="2000" dirty="0" err="1">
                <a:solidFill>
                  <a:schemeClr val="tx1">
                    <a:alpha val="80000"/>
                  </a:schemeClr>
                </a:solidFill>
              </a:rPr>
              <a:t>çalo</a:t>
            </a: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 Braz Afonso				Orientador: José João Almeida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FA872A7-274E-D7B6-917E-0377674252CB}"/>
              </a:ext>
            </a:extLst>
          </p:cNvPr>
          <p:cNvSpPr txBox="1"/>
          <p:nvPr/>
        </p:nvSpPr>
        <p:spPr>
          <a:xfrm>
            <a:off x="1446593" y="4814357"/>
            <a:ext cx="5679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latin typeface="Barlow" panose="00000500000000000000" pitchFamily="2" charset="0"/>
              </a:rPr>
              <a:t>Apresentação de Pré Dissertação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5490815-560E-F82D-001A-2E9D4396DCA3}"/>
              </a:ext>
            </a:extLst>
          </p:cNvPr>
          <p:cNvGrpSpPr/>
          <p:nvPr/>
        </p:nvGrpSpPr>
        <p:grpSpPr>
          <a:xfrm>
            <a:off x="8043333" y="4402686"/>
            <a:ext cx="3181067" cy="1631620"/>
            <a:chOff x="7676828" y="3701696"/>
            <a:chExt cx="3776420" cy="2001503"/>
          </a:xfrm>
        </p:grpSpPr>
        <p:pic>
          <p:nvPicPr>
            <p:cNvPr id="2050" name="Picture 2" descr="OCR Full Form: Optical Character Recognition">
              <a:extLst>
                <a:ext uri="{FF2B5EF4-FFF2-40B4-BE49-F238E27FC236}">
                  <a16:creationId xmlns:a16="http://schemas.microsoft.com/office/drawing/2014/main" id="{DE540C5C-E51C-F56E-D699-BCBFF8C62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6828" y="3701696"/>
              <a:ext cx="3776420" cy="20015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C75AF702-1C50-45DD-7D1D-2FBD748B8C17}"/>
                </a:ext>
              </a:extLst>
            </p:cNvPr>
            <p:cNvSpPr/>
            <p:nvPr/>
          </p:nvSpPr>
          <p:spPr>
            <a:xfrm>
              <a:off x="10950575" y="3786187"/>
              <a:ext cx="420688" cy="185737"/>
            </a:xfrm>
            <a:prstGeom prst="rect">
              <a:avLst/>
            </a:prstGeom>
            <a:solidFill>
              <a:srgbClr val="FBE1CB"/>
            </a:solidFill>
            <a:ln>
              <a:solidFill>
                <a:srgbClr val="FBE1C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507;p70">
            <a:extLst>
              <a:ext uri="{FF2B5EF4-FFF2-40B4-BE49-F238E27FC236}">
                <a16:creationId xmlns:a16="http://schemas.microsoft.com/office/drawing/2014/main" id="{B65E355C-08DC-EC1F-12AD-AD43C82C0C3A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9" name="Google Shape;508;p70">
              <a:extLst>
                <a:ext uri="{FF2B5EF4-FFF2-40B4-BE49-F238E27FC236}">
                  <a16:creationId xmlns:a16="http://schemas.microsoft.com/office/drawing/2014/main" id="{886173F7-D0FC-73FC-C40C-65099F71466C}"/>
                </a:ext>
              </a:extLst>
            </p:cNvPr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509;p70">
              <a:extLst>
                <a:ext uri="{FF2B5EF4-FFF2-40B4-BE49-F238E27FC236}">
                  <a16:creationId xmlns:a16="http://schemas.microsoft.com/office/drawing/2014/main" id="{03DE7756-8CCE-6B4F-A8F3-C79B17986ACE}"/>
                </a:ext>
              </a:extLst>
            </p:cNvPr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0855FEB-90B2-D536-FDE6-52E48FD5D152}"/>
              </a:ext>
            </a:extLst>
          </p:cNvPr>
          <p:cNvSpPr txBox="1"/>
          <p:nvPr/>
        </p:nvSpPr>
        <p:spPr>
          <a:xfrm>
            <a:off x="774114" y="1748367"/>
            <a:ext cx="525838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pt-PT" sz="2000" b="1" dirty="0" err="1">
                <a:latin typeface="Barlow" panose="00000500000000000000" pitchFamily="2" charset="0"/>
              </a:rPr>
              <a:t>Tesseract</a:t>
            </a:r>
            <a:endParaRPr lang="pt-PT" sz="2000" b="1" dirty="0">
              <a:latin typeface="Barlow" panose="00000500000000000000" pitchFamily="2" charset="0"/>
            </a:endParaRP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pt-PT" sz="2000" b="1" dirty="0">
              <a:latin typeface="Barlow" panose="00000500000000000000" pitchFamily="2" charset="0"/>
            </a:endParaRP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pt-PT" sz="2000" b="1" dirty="0" err="1">
                <a:latin typeface="Barlow" panose="00000500000000000000" pitchFamily="2" charset="0"/>
              </a:rPr>
              <a:t>Keras</a:t>
            </a:r>
            <a:r>
              <a:rPr lang="pt-PT" sz="2000" b="1" dirty="0">
                <a:latin typeface="Barlow" panose="00000500000000000000" pitchFamily="2" charset="0"/>
              </a:rPr>
              <a:t>-OCR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pt-PT" sz="2000" b="1" dirty="0">
              <a:latin typeface="Barlow" panose="00000500000000000000" pitchFamily="2" charset="0"/>
            </a:endParaRP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pt-PT" sz="2000" b="1" dirty="0" err="1">
                <a:latin typeface="Barlow" panose="00000500000000000000" pitchFamily="2" charset="0"/>
              </a:rPr>
              <a:t>PaddleOCR</a:t>
            </a:r>
            <a:endParaRPr lang="pt-PT" sz="2000" b="1" dirty="0">
              <a:latin typeface="Barlow" panose="00000500000000000000" pitchFamily="2" charset="0"/>
            </a:endParaRP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pt-PT" sz="2000" b="1" dirty="0">
              <a:latin typeface="Barlow" panose="00000500000000000000" pitchFamily="2" charset="0"/>
            </a:endParaRP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pt-PT" sz="2000" b="1" dirty="0" err="1">
                <a:latin typeface="Barlow" panose="00000500000000000000" pitchFamily="2" charset="0"/>
              </a:rPr>
              <a:t>FineReader</a:t>
            </a:r>
            <a:endParaRPr lang="pt-PT" sz="2000" b="1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>
              <a:latin typeface="Barlow" panose="000005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C54F38-5CDB-BB7A-AC71-48A2C1C0BA1B}"/>
              </a:ext>
            </a:extLst>
          </p:cNvPr>
          <p:cNvSpPr txBox="1"/>
          <p:nvPr/>
        </p:nvSpPr>
        <p:spPr>
          <a:xfrm>
            <a:off x="5999563" y="166889"/>
            <a:ext cx="35059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latin typeface="DM Serif Text" pitchFamily="2" charset="0"/>
              </a:rPr>
              <a:t>OCR</a:t>
            </a:r>
          </a:p>
          <a:p>
            <a:endParaRPr lang="pt-PT" dirty="0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5F091A12-8C0D-C1D9-995D-4B2F7315DB34}"/>
              </a:ext>
            </a:extLst>
          </p:cNvPr>
          <p:cNvCxnSpPr>
            <a:cxnSpLocks/>
          </p:cNvCxnSpPr>
          <p:nvPr/>
        </p:nvCxnSpPr>
        <p:spPr>
          <a:xfrm>
            <a:off x="4348766" y="713320"/>
            <a:ext cx="4598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xtract Text from Images Quickly Using Keras-OCR Pipeline">
            <a:extLst>
              <a:ext uri="{FF2B5EF4-FFF2-40B4-BE49-F238E27FC236}">
                <a16:creationId xmlns:a16="http://schemas.microsoft.com/office/drawing/2014/main" id="{98623EFE-5954-16CE-EF9D-C73A9D689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4" t="13415" r="46549" b="12578"/>
          <a:stretch/>
        </p:blipFill>
        <p:spPr bwMode="auto">
          <a:xfrm>
            <a:off x="7523487" y="3073871"/>
            <a:ext cx="4314674" cy="239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NuGet Gallery | PaddleOCR 0.0.3">
            <a:extLst>
              <a:ext uri="{FF2B5EF4-FFF2-40B4-BE49-F238E27FC236}">
                <a16:creationId xmlns:a16="http://schemas.microsoft.com/office/drawing/2014/main" id="{5686FB7A-DD49-3625-585D-6E4EBCE4F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557" y="961064"/>
            <a:ext cx="605309" cy="6053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tesseract · GitHub Topics · GitHub">
            <a:extLst>
              <a:ext uri="{FF2B5EF4-FFF2-40B4-BE49-F238E27FC236}">
                <a16:creationId xmlns:a16="http://schemas.microsoft.com/office/drawing/2014/main" id="{C1ED12C8-98A5-2DB0-68C6-9B69725F7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6" t="15793" r="26612" b="38292"/>
          <a:stretch/>
        </p:blipFill>
        <p:spPr bwMode="auto">
          <a:xfrm>
            <a:off x="4399011" y="961064"/>
            <a:ext cx="2656546" cy="12204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ABBYY OCR - SimpleOCR">
            <a:extLst>
              <a:ext uri="{FF2B5EF4-FFF2-40B4-BE49-F238E27FC236}">
                <a16:creationId xmlns:a16="http://schemas.microsoft.com/office/drawing/2014/main" id="{BACAD951-84D7-83E9-D4B9-D8E7104A0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020" y="1576232"/>
            <a:ext cx="587846" cy="6053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447E2F69-49A4-C5C6-3335-63D61D73DDE3}"/>
              </a:ext>
            </a:extLst>
          </p:cNvPr>
          <p:cNvGrpSpPr/>
          <p:nvPr/>
        </p:nvGrpSpPr>
        <p:grpSpPr>
          <a:xfrm>
            <a:off x="4321773" y="2511596"/>
            <a:ext cx="2811021" cy="3292053"/>
            <a:chOff x="9265484" y="488192"/>
            <a:chExt cx="2423740" cy="2555549"/>
          </a:xfrm>
        </p:grpSpPr>
        <p:pic>
          <p:nvPicPr>
            <p:cNvPr id="17" name="Imagem 16" descr="Uma imagem com texto, jornal, Papel de imprensa, Publicação&#10;&#10;Descrição gerada automaticamente">
              <a:extLst>
                <a:ext uri="{FF2B5EF4-FFF2-40B4-BE49-F238E27FC236}">
                  <a16:creationId xmlns:a16="http://schemas.microsoft.com/office/drawing/2014/main" id="{F5A5FB2F-3537-4362-142C-3A4B688DD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64" t="6786" b="56741"/>
            <a:stretch/>
          </p:blipFill>
          <p:spPr>
            <a:xfrm>
              <a:off x="9352280" y="542454"/>
              <a:ext cx="2336944" cy="25012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8E120E71-E1D2-7577-83DA-A7B35D3A31EA}"/>
                </a:ext>
              </a:extLst>
            </p:cNvPr>
            <p:cNvSpPr/>
            <p:nvPr/>
          </p:nvSpPr>
          <p:spPr>
            <a:xfrm>
              <a:off x="9394825" y="571500"/>
              <a:ext cx="2089150" cy="285750"/>
            </a:xfrm>
            <a:prstGeom prst="rect">
              <a:avLst/>
            </a:prstGeom>
            <a:noFill/>
            <a:ln w="12700">
              <a:solidFill>
                <a:srgbClr val="24E21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6CFD8314-8369-337C-49C7-82B1681BE91F}"/>
                </a:ext>
              </a:extLst>
            </p:cNvPr>
            <p:cNvSpPr/>
            <p:nvPr/>
          </p:nvSpPr>
          <p:spPr>
            <a:xfrm>
              <a:off x="9394825" y="886296"/>
              <a:ext cx="1000125" cy="1345729"/>
            </a:xfrm>
            <a:prstGeom prst="rect">
              <a:avLst/>
            </a:prstGeom>
            <a:noFill/>
            <a:ln w="12700">
              <a:solidFill>
                <a:srgbClr val="24E21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7CA22BCC-539F-0F5B-F6CD-A95C5D57AC9F}"/>
                </a:ext>
              </a:extLst>
            </p:cNvPr>
            <p:cNvSpPr/>
            <p:nvPr/>
          </p:nvSpPr>
          <p:spPr>
            <a:xfrm>
              <a:off x="9352280" y="2315331"/>
              <a:ext cx="1042670" cy="685044"/>
            </a:xfrm>
            <a:prstGeom prst="rect">
              <a:avLst/>
            </a:prstGeom>
            <a:noFill/>
            <a:ln w="12700">
              <a:solidFill>
                <a:srgbClr val="24E21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ABE647A7-EB3F-BB00-6FA0-50AC4C9C7171}"/>
                </a:ext>
              </a:extLst>
            </p:cNvPr>
            <p:cNvSpPr/>
            <p:nvPr/>
          </p:nvSpPr>
          <p:spPr>
            <a:xfrm>
              <a:off x="10454005" y="886296"/>
              <a:ext cx="1042670" cy="2124360"/>
            </a:xfrm>
            <a:prstGeom prst="rect">
              <a:avLst/>
            </a:prstGeom>
            <a:noFill/>
            <a:ln w="12700">
              <a:solidFill>
                <a:srgbClr val="24E21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65EAF7A-7884-CC2B-7B95-39720EA106BE}"/>
                </a:ext>
              </a:extLst>
            </p:cNvPr>
            <p:cNvSpPr txBox="1"/>
            <p:nvPr/>
          </p:nvSpPr>
          <p:spPr>
            <a:xfrm>
              <a:off x="9265484" y="488192"/>
              <a:ext cx="368300" cy="286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B6EB5CF-AF2C-173A-7071-3F4BE8DC3F75}"/>
                </a:ext>
              </a:extLst>
            </p:cNvPr>
            <p:cNvSpPr txBox="1"/>
            <p:nvPr/>
          </p:nvSpPr>
          <p:spPr>
            <a:xfrm>
              <a:off x="9323261" y="829527"/>
              <a:ext cx="368300" cy="286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220037BB-C68D-E52C-603B-824152D4B3D5}"/>
                </a:ext>
              </a:extLst>
            </p:cNvPr>
            <p:cNvSpPr txBox="1"/>
            <p:nvPr/>
          </p:nvSpPr>
          <p:spPr>
            <a:xfrm>
              <a:off x="10394950" y="824536"/>
              <a:ext cx="368300" cy="286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AEE2B6DB-050C-C621-4056-F3E12FDCA6C4}"/>
                </a:ext>
              </a:extLst>
            </p:cNvPr>
            <p:cNvSpPr txBox="1"/>
            <p:nvPr/>
          </p:nvSpPr>
          <p:spPr>
            <a:xfrm>
              <a:off x="9286728" y="2232025"/>
              <a:ext cx="368300" cy="286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>
                  <a:solidFill>
                    <a:srgbClr val="FF0000"/>
                  </a:solidFill>
                </a:rPr>
                <a:t>4</a:t>
              </a:r>
            </a:p>
          </p:txBody>
        </p:sp>
      </p:grpSp>
      <p:sp>
        <p:nvSpPr>
          <p:cNvPr id="26" name="Retângulo: Canto Cortado 25">
            <a:extLst>
              <a:ext uri="{FF2B5EF4-FFF2-40B4-BE49-F238E27FC236}">
                <a16:creationId xmlns:a16="http://schemas.microsoft.com/office/drawing/2014/main" id="{F3A9D37A-8F80-0507-F72C-0A6F2A3EDA48}"/>
              </a:ext>
            </a:extLst>
          </p:cNvPr>
          <p:cNvSpPr/>
          <p:nvPr/>
        </p:nvSpPr>
        <p:spPr>
          <a:xfrm>
            <a:off x="-93190" y="71675"/>
            <a:ext cx="1887646" cy="542217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2.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Tec. e Estado da Arte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sp>
        <p:nvSpPr>
          <p:cNvPr id="27" name="Google Shape;510;p70">
            <a:extLst>
              <a:ext uri="{FF2B5EF4-FFF2-40B4-BE49-F238E27FC236}">
                <a16:creationId xmlns:a16="http://schemas.microsoft.com/office/drawing/2014/main" id="{B0372D5E-FFE7-37C2-A278-184DCAED0951}"/>
              </a:ext>
            </a:extLst>
          </p:cNvPr>
          <p:cNvSpPr txBox="1"/>
          <p:nvPr/>
        </p:nvSpPr>
        <p:spPr>
          <a:xfrm>
            <a:off x="969967" y="6144680"/>
            <a:ext cx="10256800" cy="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600" dirty="0">
                <a:latin typeface="Barlow" panose="00000500000000000000" pitchFamily="2" charset="0"/>
              </a:rPr>
              <a:t>Pré Dissertação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F4C8188-0B6A-4B7A-AA28-3815134740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7497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507;p70">
            <a:extLst>
              <a:ext uri="{FF2B5EF4-FFF2-40B4-BE49-F238E27FC236}">
                <a16:creationId xmlns:a16="http://schemas.microsoft.com/office/drawing/2014/main" id="{B65E355C-08DC-EC1F-12AD-AD43C82C0C3A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9" name="Google Shape;508;p70">
              <a:extLst>
                <a:ext uri="{FF2B5EF4-FFF2-40B4-BE49-F238E27FC236}">
                  <a16:creationId xmlns:a16="http://schemas.microsoft.com/office/drawing/2014/main" id="{886173F7-D0FC-73FC-C40C-65099F71466C}"/>
                </a:ext>
              </a:extLst>
            </p:cNvPr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509;p70">
              <a:extLst>
                <a:ext uri="{FF2B5EF4-FFF2-40B4-BE49-F238E27FC236}">
                  <a16:creationId xmlns:a16="http://schemas.microsoft.com/office/drawing/2014/main" id="{03DE7756-8CCE-6B4F-A8F3-C79B17986ACE}"/>
                </a:ext>
              </a:extLst>
            </p:cNvPr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C54F38-5CDB-BB7A-AC71-48A2C1C0BA1B}"/>
              </a:ext>
            </a:extLst>
          </p:cNvPr>
          <p:cNvSpPr txBox="1"/>
          <p:nvPr/>
        </p:nvSpPr>
        <p:spPr>
          <a:xfrm>
            <a:off x="5248295" y="213782"/>
            <a:ext cx="35059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latin typeface="DM Serif Text" pitchFamily="2" charset="0"/>
              </a:rPr>
              <a:t>Processo OCR</a:t>
            </a:r>
          </a:p>
          <a:p>
            <a:endParaRPr lang="pt-PT" dirty="0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5F091A12-8C0D-C1D9-995D-4B2F7315DB34}"/>
              </a:ext>
            </a:extLst>
          </p:cNvPr>
          <p:cNvCxnSpPr>
            <a:cxnSpLocks/>
          </p:cNvCxnSpPr>
          <p:nvPr/>
        </p:nvCxnSpPr>
        <p:spPr>
          <a:xfrm>
            <a:off x="4348766" y="713320"/>
            <a:ext cx="4598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: Canto Cortado 3">
            <a:extLst>
              <a:ext uri="{FF2B5EF4-FFF2-40B4-BE49-F238E27FC236}">
                <a16:creationId xmlns:a16="http://schemas.microsoft.com/office/drawing/2014/main" id="{F2292237-CECF-59EC-7510-B7A3D5DEDAEC}"/>
              </a:ext>
            </a:extLst>
          </p:cNvPr>
          <p:cNvSpPr/>
          <p:nvPr/>
        </p:nvSpPr>
        <p:spPr>
          <a:xfrm>
            <a:off x="-93190" y="71675"/>
            <a:ext cx="1887646" cy="542217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2.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Tec. e Estado da Arte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graphicFrame>
        <p:nvGraphicFramePr>
          <p:cNvPr id="26" name="Diagrama 25">
            <a:extLst>
              <a:ext uri="{FF2B5EF4-FFF2-40B4-BE49-F238E27FC236}">
                <a16:creationId xmlns:a16="http://schemas.microsoft.com/office/drawing/2014/main" id="{26C09A31-A36A-D0FB-F0BB-B900E6851B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7844347"/>
              </p:ext>
            </p:extLst>
          </p:nvPr>
        </p:nvGraphicFramePr>
        <p:xfrm>
          <a:off x="6492383" y="829152"/>
          <a:ext cx="5910166" cy="5128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CaixaDeTexto 27">
            <a:extLst>
              <a:ext uri="{FF2B5EF4-FFF2-40B4-BE49-F238E27FC236}">
                <a16:creationId xmlns:a16="http://schemas.microsoft.com/office/drawing/2014/main" id="{4C41ECB2-4CB9-9DEA-B553-1F8EB06B2474}"/>
              </a:ext>
            </a:extLst>
          </p:cNvPr>
          <p:cNvSpPr txBox="1"/>
          <p:nvPr/>
        </p:nvSpPr>
        <p:spPr>
          <a:xfrm>
            <a:off x="735477" y="1351508"/>
            <a:ext cx="62792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1" dirty="0">
                <a:latin typeface="Barlow" panose="00000500000000000000" pitchFamily="2" charset="0"/>
              </a:rPr>
              <a:t>Pré Processamento : </a:t>
            </a:r>
            <a:r>
              <a:rPr lang="pt-PT" sz="2400" dirty="0">
                <a:latin typeface="Barlow" panose="00000500000000000000" pitchFamily="2" charset="0"/>
              </a:rPr>
              <a:t>Limpeza e melhorias da qualidade do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1" dirty="0">
                <a:latin typeface="Barlow" panose="00000500000000000000" pitchFamily="2" charset="0"/>
              </a:rPr>
              <a:t>Segmentação : </a:t>
            </a:r>
            <a:r>
              <a:rPr lang="pt-PT" sz="2400" dirty="0">
                <a:latin typeface="Barlow" panose="00000500000000000000" pitchFamily="2" charset="0"/>
              </a:rPr>
              <a:t>Isolamento de conteúdo no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1" dirty="0">
                <a:latin typeface="Barlow" panose="00000500000000000000" pitchFamily="2" charset="0"/>
              </a:rPr>
              <a:t>OCR : </a:t>
            </a:r>
            <a:r>
              <a:rPr lang="pt-PT" sz="2400" dirty="0">
                <a:latin typeface="Barlow" panose="00000500000000000000" pitchFamily="2" charset="0"/>
              </a:rPr>
              <a:t>Transcrição do texto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1" dirty="0">
                <a:latin typeface="Barlow" panose="00000500000000000000" pitchFamily="2" charset="0"/>
              </a:rPr>
              <a:t>Pós processamento : </a:t>
            </a:r>
            <a:r>
              <a:rPr lang="pt-PT" sz="2400" dirty="0">
                <a:latin typeface="Barlow" panose="00000500000000000000" pitchFamily="2" charset="0"/>
              </a:rPr>
              <a:t>Tratamento dos resultados de OCR. </a:t>
            </a:r>
            <a:r>
              <a:rPr lang="pt-PT" sz="2400" dirty="0" err="1">
                <a:latin typeface="Barlow" panose="00000500000000000000" pitchFamily="2" charset="0"/>
              </a:rPr>
              <a:t>Bounding</a:t>
            </a:r>
            <a:r>
              <a:rPr lang="pt-PT" sz="2400" dirty="0">
                <a:latin typeface="Barlow" panose="00000500000000000000" pitchFamily="2" charset="0"/>
              </a:rPr>
              <a:t> boxes e texto.</a:t>
            </a:r>
            <a:endParaRPr lang="pt-PT" sz="2400" b="1" dirty="0">
              <a:latin typeface="Barlow" panose="00000500000000000000" pitchFamily="2" charset="0"/>
            </a:endParaRPr>
          </a:p>
        </p:txBody>
      </p:sp>
      <p:sp>
        <p:nvSpPr>
          <p:cNvPr id="29" name="Google Shape;510;p70">
            <a:extLst>
              <a:ext uri="{FF2B5EF4-FFF2-40B4-BE49-F238E27FC236}">
                <a16:creationId xmlns:a16="http://schemas.microsoft.com/office/drawing/2014/main" id="{FB1D1274-7AB9-B81D-FE7B-F18BDBEF9422}"/>
              </a:ext>
            </a:extLst>
          </p:cNvPr>
          <p:cNvSpPr txBox="1"/>
          <p:nvPr/>
        </p:nvSpPr>
        <p:spPr>
          <a:xfrm>
            <a:off x="969967" y="6144680"/>
            <a:ext cx="10256800" cy="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600" dirty="0">
                <a:latin typeface="Barlow" panose="00000500000000000000" pitchFamily="2" charset="0"/>
              </a:rPr>
              <a:t>Pré Dissertação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31EBD6F-7A77-5B44-9094-8CDFF85312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9661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507;p70">
            <a:extLst>
              <a:ext uri="{FF2B5EF4-FFF2-40B4-BE49-F238E27FC236}">
                <a16:creationId xmlns:a16="http://schemas.microsoft.com/office/drawing/2014/main" id="{B65E355C-08DC-EC1F-12AD-AD43C82C0C3A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9" name="Google Shape;508;p70">
              <a:extLst>
                <a:ext uri="{FF2B5EF4-FFF2-40B4-BE49-F238E27FC236}">
                  <a16:creationId xmlns:a16="http://schemas.microsoft.com/office/drawing/2014/main" id="{886173F7-D0FC-73FC-C40C-65099F71466C}"/>
                </a:ext>
              </a:extLst>
            </p:cNvPr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509;p70">
              <a:extLst>
                <a:ext uri="{FF2B5EF4-FFF2-40B4-BE49-F238E27FC236}">
                  <a16:creationId xmlns:a16="http://schemas.microsoft.com/office/drawing/2014/main" id="{03DE7756-8CCE-6B4F-A8F3-C79B17986ACE}"/>
                </a:ext>
              </a:extLst>
            </p:cNvPr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C54F38-5CDB-BB7A-AC71-48A2C1C0BA1B}"/>
              </a:ext>
            </a:extLst>
          </p:cNvPr>
          <p:cNvSpPr txBox="1"/>
          <p:nvPr/>
        </p:nvSpPr>
        <p:spPr>
          <a:xfrm>
            <a:off x="4849050" y="213782"/>
            <a:ext cx="38027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latin typeface="DM Serif Text" pitchFamily="2" charset="0"/>
              </a:rPr>
              <a:t>Pré Processamento</a:t>
            </a:r>
          </a:p>
          <a:p>
            <a:endParaRPr lang="pt-PT" dirty="0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5F091A12-8C0D-C1D9-995D-4B2F7315DB34}"/>
              </a:ext>
            </a:extLst>
          </p:cNvPr>
          <p:cNvCxnSpPr>
            <a:cxnSpLocks/>
          </p:cNvCxnSpPr>
          <p:nvPr/>
        </p:nvCxnSpPr>
        <p:spPr>
          <a:xfrm>
            <a:off x="4348766" y="713320"/>
            <a:ext cx="4598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: Canto Cortado 3">
            <a:extLst>
              <a:ext uri="{FF2B5EF4-FFF2-40B4-BE49-F238E27FC236}">
                <a16:creationId xmlns:a16="http://schemas.microsoft.com/office/drawing/2014/main" id="{F2292237-CECF-59EC-7510-B7A3D5DEDAEC}"/>
              </a:ext>
            </a:extLst>
          </p:cNvPr>
          <p:cNvSpPr/>
          <p:nvPr/>
        </p:nvSpPr>
        <p:spPr>
          <a:xfrm>
            <a:off x="-93190" y="71675"/>
            <a:ext cx="1887646" cy="542217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2.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Tec. e Estado da Arte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2DADBC2-7524-573E-CECC-6DDCAFCBB801}"/>
              </a:ext>
            </a:extLst>
          </p:cNvPr>
          <p:cNvGrpSpPr/>
          <p:nvPr/>
        </p:nvGrpSpPr>
        <p:grpSpPr>
          <a:xfrm>
            <a:off x="969967" y="828957"/>
            <a:ext cx="3772681" cy="2682229"/>
            <a:chOff x="969967" y="1262130"/>
            <a:chExt cx="3772681" cy="2682229"/>
          </a:xfrm>
        </p:grpSpPr>
        <p:pic>
          <p:nvPicPr>
            <p:cNvPr id="3074" name="Picture 2" descr="Binarization of degraded document images based on hierarchical deep  supervised network - ScienceDirect">
              <a:extLst>
                <a:ext uri="{FF2B5EF4-FFF2-40B4-BE49-F238E27FC236}">
                  <a16:creationId xmlns:a16="http://schemas.microsoft.com/office/drawing/2014/main" id="{31260179-C13E-A841-B8CA-226945A630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967" y="1262130"/>
              <a:ext cx="3772681" cy="23552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E16D5ED2-9FAA-7CD2-4484-DF6A272A202F}"/>
                </a:ext>
              </a:extLst>
            </p:cNvPr>
            <p:cNvSpPr txBox="1"/>
            <p:nvPr/>
          </p:nvSpPr>
          <p:spPr>
            <a:xfrm>
              <a:off x="2245217" y="3636582"/>
              <a:ext cx="1609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 err="1">
                  <a:latin typeface="Barlow" panose="00000500000000000000" pitchFamily="2" charset="0"/>
                </a:rPr>
                <a:t>Binarização</a:t>
              </a:r>
              <a:endParaRPr lang="pt-PT" b="1" dirty="0">
                <a:latin typeface="Barlow" panose="00000500000000000000" pitchFamily="2" charset="0"/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17A2751-F282-A6C3-9420-B3D9BC4E3DFD}"/>
              </a:ext>
            </a:extLst>
          </p:cNvPr>
          <p:cNvGrpSpPr/>
          <p:nvPr/>
        </p:nvGrpSpPr>
        <p:grpSpPr>
          <a:xfrm>
            <a:off x="7535441" y="915062"/>
            <a:ext cx="3394429" cy="2498638"/>
            <a:chOff x="5904119" y="1343696"/>
            <a:chExt cx="3802788" cy="2913289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A3FD72E3-D8BB-BBB7-A0C8-B5FDFF635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29" t="337" b="1"/>
            <a:stretch/>
          </p:blipFill>
          <p:spPr>
            <a:xfrm>
              <a:off x="5904119" y="1343696"/>
              <a:ext cx="3802788" cy="25349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20FD0F7-93FD-2F64-BAC3-51646CA79637}"/>
                </a:ext>
              </a:extLst>
            </p:cNvPr>
            <p:cNvSpPr txBox="1"/>
            <p:nvPr/>
          </p:nvSpPr>
          <p:spPr>
            <a:xfrm>
              <a:off x="6364598" y="3898132"/>
              <a:ext cx="3222072" cy="358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>
                  <a:latin typeface="Barlow" panose="00000500000000000000" pitchFamily="2" charset="0"/>
                </a:rPr>
                <a:t>Transformações morfológicas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7BAB904-10B4-32CF-D33C-5C3171970DCB}"/>
              </a:ext>
            </a:extLst>
          </p:cNvPr>
          <p:cNvGrpSpPr/>
          <p:nvPr/>
        </p:nvGrpSpPr>
        <p:grpSpPr>
          <a:xfrm>
            <a:off x="1162229" y="3534607"/>
            <a:ext cx="3186537" cy="2579999"/>
            <a:chOff x="3537051" y="3284318"/>
            <a:chExt cx="3766067" cy="2866481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488BE169-AB9C-CB0E-1869-DBADD48C9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7051" y="3284318"/>
              <a:ext cx="3766067" cy="25976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FA28613C-8B52-8EFD-DB3A-8736B568D870}"/>
                </a:ext>
              </a:extLst>
            </p:cNvPr>
            <p:cNvSpPr txBox="1"/>
            <p:nvPr/>
          </p:nvSpPr>
          <p:spPr>
            <a:xfrm>
              <a:off x="4298698" y="5843022"/>
              <a:ext cx="2728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>
                  <a:latin typeface="Barlow" panose="00000500000000000000" pitchFamily="2" charset="0"/>
                </a:rPr>
                <a:t>Correção de distorções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F2A1BC95-0EE5-0B41-D608-63B94EBF93AB}"/>
              </a:ext>
            </a:extLst>
          </p:cNvPr>
          <p:cNvGrpSpPr/>
          <p:nvPr/>
        </p:nvGrpSpPr>
        <p:grpSpPr>
          <a:xfrm>
            <a:off x="7388494" y="3511186"/>
            <a:ext cx="3992028" cy="2556578"/>
            <a:chOff x="7449354" y="1767899"/>
            <a:chExt cx="3992028" cy="2556578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A889B6A8-A884-1400-170E-EE917BE91056}"/>
                </a:ext>
              </a:extLst>
            </p:cNvPr>
            <p:cNvGrpSpPr/>
            <p:nvPr/>
          </p:nvGrpSpPr>
          <p:grpSpPr>
            <a:xfrm>
              <a:off x="7449354" y="1767899"/>
              <a:ext cx="3992028" cy="2269660"/>
              <a:chOff x="5532921" y="2429407"/>
              <a:chExt cx="3992028" cy="2269660"/>
            </a:xfrm>
          </p:grpSpPr>
          <p:pic>
            <p:nvPicPr>
              <p:cNvPr id="23" name="Imagem 22">
                <a:extLst>
                  <a:ext uri="{FF2B5EF4-FFF2-40B4-BE49-F238E27FC236}">
                    <a16:creationId xmlns:a16="http://schemas.microsoft.com/office/drawing/2014/main" id="{C4F56821-F902-1346-BD5E-08F6989A1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32921" y="2429407"/>
                <a:ext cx="3992028" cy="22696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4" name="Seta: Para a Direita 23">
                <a:extLst>
                  <a:ext uri="{FF2B5EF4-FFF2-40B4-BE49-F238E27FC236}">
                    <a16:creationId xmlns:a16="http://schemas.microsoft.com/office/drawing/2014/main" id="{3FF2831F-BEFA-126E-EE10-A67823FFA15E}"/>
                  </a:ext>
                </a:extLst>
              </p:cNvPr>
              <p:cNvSpPr/>
              <p:nvPr/>
            </p:nvSpPr>
            <p:spPr>
              <a:xfrm>
                <a:off x="7255099" y="3233913"/>
                <a:ext cx="520749" cy="513938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B26BA91A-0649-10B7-5F85-C6590E6CFC9F}"/>
                </a:ext>
              </a:extLst>
            </p:cNvPr>
            <p:cNvSpPr txBox="1"/>
            <p:nvPr/>
          </p:nvSpPr>
          <p:spPr>
            <a:xfrm>
              <a:off x="8153823" y="4016700"/>
              <a:ext cx="2728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 err="1">
                  <a:latin typeface="Barlow" panose="00000500000000000000" pitchFamily="2" charset="0"/>
                </a:rPr>
                <a:t>Super</a:t>
              </a:r>
              <a:r>
                <a:rPr lang="pt-PT" b="1" dirty="0">
                  <a:latin typeface="Barlow" panose="00000500000000000000" pitchFamily="2" charset="0"/>
                </a:rPr>
                <a:t> resolução e focagem</a:t>
              </a:r>
            </a:p>
          </p:txBody>
        </p:sp>
      </p:grpSp>
      <p:sp>
        <p:nvSpPr>
          <p:cNvPr id="31" name="Google Shape;510;p70">
            <a:extLst>
              <a:ext uri="{FF2B5EF4-FFF2-40B4-BE49-F238E27FC236}">
                <a16:creationId xmlns:a16="http://schemas.microsoft.com/office/drawing/2014/main" id="{0C2447E2-2B3F-157C-B6F9-1680622F6BFA}"/>
              </a:ext>
            </a:extLst>
          </p:cNvPr>
          <p:cNvSpPr txBox="1"/>
          <p:nvPr/>
        </p:nvSpPr>
        <p:spPr>
          <a:xfrm>
            <a:off x="969967" y="6144680"/>
            <a:ext cx="10256800" cy="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600" dirty="0">
                <a:latin typeface="Barlow" panose="00000500000000000000" pitchFamily="2" charset="0"/>
              </a:rPr>
              <a:t>Pré Dissertação</a:t>
            </a: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2DF0B516-6906-D2AE-4180-1ECA94D48A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9226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C54F38-5CDB-BB7A-AC71-48A2C1C0BA1B}"/>
              </a:ext>
            </a:extLst>
          </p:cNvPr>
          <p:cNvSpPr txBox="1"/>
          <p:nvPr/>
        </p:nvSpPr>
        <p:spPr>
          <a:xfrm>
            <a:off x="4849050" y="213782"/>
            <a:ext cx="38027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latin typeface="DM Serif Text" pitchFamily="2" charset="0"/>
              </a:rPr>
              <a:t>Pós Processamento</a:t>
            </a:r>
          </a:p>
          <a:p>
            <a:endParaRPr lang="pt-PT" dirty="0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5F091A12-8C0D-C1D9-995D-4B2F7315DB34}"/>
              </a:ext>
            </a:extLst>
          </p:cNvPr>
          <p:cNvCxnSpPr>
            <a:cxnSpLocks/>
          </p:cNvCxnSpPr>
          <p:nvPr/>
        </p:nvCxnSpPr>
        <p:spPr>
          <a:xfrm>
            <a:off x="4348766" y="713320"/>
            <a:ext cx="4598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: Canto Cortado 3">
            <a:extLst>
              <a:ext uri="{FF2B5EF4-FFF2-40B4-BE49-F238E27FC236}">
                <a16:creationId xmlns:a16="http://schemas.microsoft.com/office/drawing/2014/main" id="{F2292237-CECF-59EC-7510-B7A3D5DEDAEC}"/>
              </a:ext>
            </a:extLst>
          </p:cNvPr>
          <p:cNvSpPr/>
          <p:nvPr/>
        </p:nvSpPr>
        <p:spPr>
          <a:xfrm>
            <a:off x="-93190" y="71675"/>
            <a:ext cx="1887646" cy="542217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2.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Tec. e Estado da Arte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2BFD947-6C17-532B-17B3-BFC81B299999}"/>
              </a:ext>
            </a:extLst>
          </p:cNvPr>
          <p:cNvSpPr txBox="1"/>
          <p:nvPr/>
        </p:nvSpPr>
        <p:spPr>
          <a:xfrm>
            <a:off x="735477" y="1351507"/>
            <a:ext cx="54163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1" dirty="0">
                <a:latin typeface="Barlow" panose="00000500000000000000" pitchFamily="2" charset="0"/>
              </a:rPr>
              <a:t>Correções de texto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b="1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1" dirty="0">
                <a:latin typeface="Barlow" panose="00000500000000000000" pitchFamily="2" charset="0"/>
              </a:rPr>
              <a:t>Erro de Não palavra : </a:t>
            </a:r>
            <a:r>
              <a:rPr lang="pt-PT" sz="2400" dirty="0">
                <a:latin typeface="Barlow" panose="00000500000000000000" pitchFamily="2" charset="0"/>
              </a:rPr>
              <a:t>Palavra não reconhecida num léxico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1" dirty="0">
                <a:latin typeface="Barlow" panose="00000500000000000000" pitchFamily="2" charset="0"/>
              </a:rPr>
              <a:t>Erro de palavra real : </a:t>
            </a:r>
            <a:r>
              <a:rPr lang="pt-PT" sz="2400" dirty="0">
                <a:latin typeface="Barlow" panose="00000500000000000000" pitchFamily="2" charset="0"/>
              </a:rPr>
              <a:t>Palavra reconhecida no léxico mas que difere da 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b="1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1" dirty="0">
                <a:latin typeface="Barlow" panose="00000500000000000000" pitchFamily="2" charset="0"/>
              </a:rPr>
              <a:t>Erro de sinais ou ruído : </a:t>
            </a:r>
            <a:r>
              <a:rPr lang="pt-PT" sz="2400" dirty="0">
                <a:latin typeface="Barlow" panose="00000500000000000000" pitchFamily="2" charset="0"/>
              </a:rPr>
              <a:t>Pontuação mal reconhecida, ou reconhecida por erro (sujidade do documento)</a:t>
            </a:r>
            <a:endParaRPr lang="pt-PT" sz="2400" b="1" dirty="0">
              <a:latin typeface="Barlow" panose="00000500000000000000" pitchFamily="2" charset="0"/>
            </a:endParaRPr>
          </a:p>
        </p:txBody>
      </p: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56499D48-24B9-15FD-306C-752CC8AF3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574174"/>
              </p:ext>
            </p:extLst>
          </p:nvPr>
        </p:nvGraphicFramePr>
        <p:xfrm>
          <a:off x="6426024" y="1655892"/>
          <a:ext cx="5266028" cy="4135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3014">
                  <a:extLst>
                    <a:ext uri="{9D8B030D-6E8A-4147-A177-3AD203B41FA5}">
                      <a16:colId xmlns:a16="http://schemas.microsoft.com/office/drawing/2014/main" val="3202904929"/>
                    </a:ext>
                  </a:extLst>
                </a:gridCol>
                <a:gridCol w="2633014">
                  <a:extLst>
                    <a:ext uri="{9D8B030D-6E8A-4147-A177-3AD203B41FA5}">
                      <a16:colId xmlns:a16="http://schemas.microsoft.com/office/drawing/2014/main" val="2166527507"/>
                    </a:ext>
                  </a:extLst>
                </a:gridCol>
              </a:tblGrid>
              <a:tr h="499173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Erro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Grount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Truth</a:t>
                      </a:r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162064"/>
                  </a:ext>
                </a:extLst>
              </a:tr>
              <a:tr h="1064653">
                <a:tc>
                  <a:txBody>
                    <a:bodyPr/>
                    <a:lstStyle/>
                    <a:p>
                      <a:pPr algn="ctr"/>
                      <a:r>
                        <a:rPr lang="pt-PT" u="sng" dirty="0" err="1"/>
                        <a:t>IRANCBc</a:t>
                      </a:r>
                      <a:r>
                        <a:rPr lang="pt-PT" dirty="0"/>
                        <a:t>: </a:t>
                      </a:r>
                      <a:r>
                        <a:rPr lang="pt-PT" dirty="0" err="1"/>
                        <a:t>During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the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period</a:t>
                      </a:r>
                      <a:r>
                        <a:rPr lang="pt-PT" dirty="0"/>
                        <a:t> 4th</a:t>
                      </a:r>
                    </a:p>
                  </a:txBody>
                  <a:tcPr>
                    <a:lnB w="12700" cmpd="sng"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/>
                        <a:t>France: </a:t>
                      </a:r>
                      <a:r>
                        <a:rPr lang="pt-PT" dirty="0" err="1"/>
                        <a:t>During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the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period</a:t>
                      </a:r>
                      <a:r>
                        <a:rPr lang="pt-PT" dirty="0"/>
                        <a:t> 4th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935903"/>
                  </a:ext>
                </a:extLst>
              </a:tr>
              <a:tr h="11161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u="sng" dirty="0"/>
                        <a:t>Trance</a:t>
                      </a:r>
                      <a:r>
                        <a:rPr lang="pt-PT" dirty="0"/>
                        <a:t>: </a:t>
                      </a:r>
                      <a:r>
                        <a:rPr lang="pt-PT" dirty="0" err="1"/>
                        <a:t>During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the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period</a:t>
                      </a:r>
                      <a:r>
                        <a:rPr lang="pt-PT" dirty="0"/>
                        <a:t> 4th</a:t>
                      </a:r>
                    </a:p>
                    <a:p>
                      <a:pPr algn="ctr"/>
                      <a:endParaRPr lang="pt-PT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98340752"/>
                  </a:ext>
                </a:extLst>
              </a:tr>
              <a:tr h="1455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/>
                        <a:t>France</a:t>
                      </a:r>
                      <a:r>
                        <a:rPr lang="pt-PT" u="sng" dirty="0"/>
                        <a:t>*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During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the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period</a:t>
                      </a:r>
                      <a:r>
                        <a:rPr lang="pt-PT" dirty="0"/>
                        <a:t> 4th</a:t>
                      </a:r>
                    </a:p>
                    <a:p>
                      <a:pPr algn="ctr"/>
                      <a:endParaRPr lang="pt-PT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83537827"/>
                  </a:ext>
                </a:extLst>
              </a:tr>
            </a:tbl>
          </a:graphicData>
        </a:graphic>
      </p:graphicFrame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B89BBEDB-263A-5EC5-8BED-BE914A721F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7803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C54F38-5CDB-BB7A-AC71-48A2C1C0BA1B}"/>
              </a:ext>
            </a:extLst>
          </p:cNvPr>
          <p:cNvSpPr txBox="1"/>
          <p:nvPr/>
        </p:nvSpPr>
        <p:spPr>
          <a:xfrm>
            <a:off x="4849050" y="213782"/>
            <a:ext cx="38027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latin typeface="DM Serif Text" pitchFamily="2" charset="0"/>
              </a:rPr>
              <a:t>Pós Processamento</a:t>
            </a:r>
          </a:p>
          <a:p>
            <a:endParaRPr lang="pt-PT" dirty="0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5F091A12-8C0D-C1D9-995D-4B2F7315DB34}"/>
              </a:ext>
            </a:extLst>
          </p:cNvPr>
          <p:cNvCxnSpPr>
            <a:cxnSpLocks/>
          </p:cNvCxnSpPr>
          <p:nvPr/>
        </p:nvCxnSpPr>
        <p:spPr>
          <a:xfrm>
            <a:off x="4348766" y="713320"/>
            <a:ext cx="4598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: Canto Cortado 3">
            <a:extLst>
              <a:ext uri="{FF2B5EF4-FFF2-40B4-BE49-F238E27FC236}">
                <a16:creationId xmlns:a16="http://schemas.microsoft.com/office/drawing/2014/main" id="{F2292237-CECF-59EC-7510-B7A3D5DEDAEC}"/>
              </a:ext>
            </a:extLst>
          </p:cNvPr>
          <p:cNvSpPr/>
          <p:nvPr/>
        </p:nvSpPr>
        <p:spPr>
          <a:xfrm>
            <a:off x="-93190" y="71675"/>
            <a:ext cx="1887646" cy="542217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2.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Tec. e Estado da Arte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A76F9557-9A73-C43A-66DC-E6D524EDF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932932"/>
              </p:ext>
            </p:extLst>
          </p:nvPr>
        </p:nvGraphicFramePr>
        <p:xfrm>
          <a:off x="2584093" y="72601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D1B973CA-BE93-4D36-6B52-4250B276EB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3450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C54F38-5CDB-BB7A-AC71-48A2C1C0BA1B}"/>
              </a:ext>
            </a:extLst>
          </p:cNvPr>
          <p:cNvSpPr txBox="1"/>
          <p:nvPr/>
        </p:nvSpPr>
        <p:spPr>
          <a:xfrm>
            <a:off x="5256250" y="213782"/>
            <a:ext cx="38027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latin typeface="DM Serif Text" pitchFamily="2" charset="0"/>
              </a:rPr>
              <a:t>Segmentação</a:t>
            </a:r>
          </a:p>
          <a:p>
            <a:endParaRPr lang="pt-PT" dirty="0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5F091A12-8C0D-C1D9-995D-4B2F7315DB34}"/>
              </a:ext>
            </a:extLst>
          </p:cNvPr>
          <p:cNvCxnSpPr>
            <a:cxnSpLocks/>
          </p:cNvCxnSpPr>
          <p:nvPr/>
        </p:nvCxnSpPr>
        <p:spPr>
          <a:xfrm>
            <a:off x="4348766" y="713320"/>
            <a:ext cx="4598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: Canto Cortado 3">
            <a:extLst>
              <a:ext uri="{FF2B5EF4-FFF2-40B4-BE49-F238E27FC236}">
                <a16:creationId xmlns:a16="http://schemas.microsoft.com/office/drawing/2014/main" id="{F2292237-CECF-59EC-7510-B7A3D5DEDAEC}"/>
              </a:ext>
            </a:extLst>
          </p:cNvPr>
          <p:cNvSpPr/>
          <p:nvPr/>
        </p:nvSpPr>
        <p:spPr>
          <a:xfrm>
            <a:off x="-93190" y="71675"/>
            <a:ext cx="1887646" cy="542217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2.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Tec. e Estado da Arte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2BFD947-6C17-532B-17B3-BFC81B299999}"/>
              </a:ext>
            </a:extLst>
          </p:cNvPr>
          <p:cNvSpPr txBox="1"/>
          <p:nvPr/>
        </p:nvSpPr>
        <p:spPr>
          <a:xfrm>
            <a:off x="573475" y="2052513"/>
            <a:ext cx="48968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1" dirty="0">
                <a:latin typeface="Barlow" panose="00000500000000000000" pitchFamily="2" charset="0"/>
              </a:rPr>
              <a:t>Isolamento de conteúdo 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b="1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1" dirty="0">
                <a:latin typeface="Barlow" panose="00000500000000000000" pitchFamily="2" charset="0"/>
              </a:rPr>
              <a:t>Separação de texto e imagem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b="1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b="1" dirty="0">
                <a:latin typeface="Barlow" panose="00000500000000000000" pitchFamily="2" charset="0"/>
              </a:rPr>
              <a:t>Maioritariamente utilizando algoritmos de </a:t>
            </a:r>
            <a:r>
              <a:rPr lang="pt-PT" sz="2400" b="1" dirty="0" err="1">
                <a:latin typeface="Barlow" panose="00000500000000000000" pitchFamily="2" charset="0"/>
              </a:rPr>
              <a:t>clustering</a:t>
            </a:r>
            <a:r>
              <a:rPr lang="pt-PT" sz="2400" b="1" dirty="0">
                <a:latin typeface="Barlow" panose="00000500000000000000" pitchFamily="2" charset="0"/>
              </a:rPr>
              <a:t> ou 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400" b="1" dirty="0">
              <a:latin typeface="Barlow" panose="00000500000000000000" pitchFamily="2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2188F27-903E-1753-13EA-E34DFA527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359" y="1212859"/>
            <a:ext cx="6270881" cy="41644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8ADFFE3F-6692-B869-7DEB-E123A493FC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2298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C54F38-5CDB-BB7A-AC71-48A2C1C0BA1B}"/>
              </a:ext>
            </a:extLst>
          </p:cNvPr>
          <p:cNvSpPr txBox="1"/>
          <p:nvPr/>
        </p:nvSpPr>
        <p:spPr>
          <a:xfrm>
            <a:off x="4410537" y="239239"/>
            <a:ext cx="473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DM Serif Text" pitchFamily="2" charset="0"/>
              </a:rPr>
              <a:t>Extração de conteúdo de jornais</a:t>
            </a:r>
          </a:p>
          <a:p>
            <a:endParaRPr lang="pt-PT" sz="1100" dirty="0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5F091A12-8C0D-C1D9-995D-4B2F7315DB34}"/>
              </a:ext>
            </a:extLst>
          </p:cNvPr>
          <p:cNvCxnSpPr>
            <a:cxnSpLocks/>
          </p:cNvCxnSpPr>
          <p:nvPr/>
        </p:nvCxnSpPr>
        <p:spPr>
          <a:xfrm>
            <a:off x="4348766" y="713320"/>
            <a:ext cx="4598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: Canto Cortado 3">
            <a:extLst>
              <a:ext uri="{FF2B5EF4-FFF2-40B4-BE49-F238E27FC236}">
                <a16:creationId xmlns:a16="http://schemas.microsoft.com/office/drawing/2014/main" id="{F2292237-CECF-59EC-7510-B7A3D5DEDAEC}"/>
              </a:ext>
            </a:extLst>
          </p:cNvPr>
          <p:cNvSpPr/>
          <p:nvPr/>
        </p:nvSpPr>
        <p:spPr>
          <a:xfrm>
            <a:off x="-93190" y="71675"/>
            <a:ext cx="1887646" cy="542217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2.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Tec. e Estado da Arte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2BFD947-6C17-532B-17B3-BFC81B299999}"/>
              </a:ext>
            </a:extLst>
          </p:cNvPr>
          <p:cNvSpPr txBox="1"/>
          <p:nvPr/>
        </p:nvSpPr>
        <p:spPr>
          <a:xfrm>
            <a:off x="526253" y="1618965"/>
            <a:ext cx="48968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Barlow" panose="00000500000000000000" pitchFamily="2" charset="0"/>
              </a:rPr>
              <a:t>Algumas propostas abordam</a:t>
            </a:r>
            <a:r>
              <a:rPr lang="pt-PT" sz="2400" b="1" dirty="0">
                <a:latin typeface="Barlow" panose="00000500000000000000" pitchFamily="2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b="1" dirty="0">
                <a:latin typeface="Barlow" panose="00000500000000000000" pitchFamily="2" charset="0"/>
              </a:rPr>
              <a:t>Segmentação em artigos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b="1" dirty="0">
                <a:latin typeface="Barlow" panose="00000500000000000000" pitchFamily="2" charset="0"/>
              </a:rPr>
              <a:t>Segmentação em blocos de texto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PT" sz="2400" b="1" dirty="0">
                <a:latin typeface="Barlow" panose="00000500000000000000" pitchFamily="2" charset="0"/>
              </a:rPr>
              <a:t>Extração de artigos por blocos com título comum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PT" sz="2400" b="1" dirty="0">
                <a:latin typeface="Barlow" panose="00000500000000000000" pitchFamily="2" charset="0"/>
              </a:rPr>
              <a:t>Extração de artigos utilizando grafos e algoritmos de otimização de caminho</a:t>
            </a:r>
          </a:p>
          <a:p>
            <a:endParaRPr lang="pt-PT" sz="2400" b="1" dirty="0">
              <a:latin typeface="Barlow" panose="00000500000000000000" pitchFamily="2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826EFB1-585A-50A6-64E1-454D2910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754" y="921711"/>
            <a:ext cx="1828414" cy="2287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7AF9D11-4EAE-CFB8-097D-D00B8A61D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678567"/>
            <a:ext cx="1824947" cy="23978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A7A3507-548F-4D26-FC63-47BF03ACD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754" y="3344609"/>
            <a:ext cx="1825918" cy="2731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F610407-60BE-812D-F4CF-410817F1D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999" y="921711"/>
            <a:ext cx="1824947" cy="2695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0CFBDF1F-AE8F-3F53-E77B-828F1F52EC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6962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C54F38-5CDB-BB7A-AC71-48A2C1C0BA1B}"/>
              </a:ext>
            </a:extLst>
          </p:cNvPr>
          <p:cNvSpPr txBox="1"/>
          <p:nvPr/>
        </p:nvSpPr>
        <p:spPr>
          <a:xfrm>
            <a:off x="4728215" y="275380"/>
            <a:ext cx="4733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DM Serif Text" pitchFamily="2" charset="0"/>
              </a:rPr>
              <a:t>Cálculo da ordem de leitura</a:t>
            </a:r>
          </a:p>
          <a:p>
            <a:endParaRPr lang="pt-PT" sz="1100" dirty="0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5F091A12-8C0D-C1D9-995D-4B2F7315DB34}"/>
              </a:ext>
            </a:extLst>
          </p:cNvPr>
          <p:cNvCxnSpPr>
            <a:cxnSpLocks/>
          </p:cNvCxnSpPr>
          <p:nvPr/>
        </p:nvCxnSpPr>
        <p:spPr>
          <a:xfrm>
            <a:off x="4348766" y="713320"/>
            <a:ext cx="4598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: Canto Cortado 3">
            <a:extLst>
              <a:ext uri="{FF2B5EF4-FFF2-40B4-BE49-F238E27FC236}">
                <a16:creationId xmlns:a16="http://schemas.microsoft.com/office/drawing/2014/main" id="{F2292237-CECF-59EC-7510-B7A3D5DEDAEC}"/>
              </a:ext>
            </a:extLst>
          </p:cNvPr>
          <p:cNvSpPr/>
          <p:nvPr/>
        </p:nvSpPr>
        <p:spPr>
          <a:xfrm>
            <a:off x="-93190" y="71675"/>
            <a:ext cx="1887646" cy="542217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2.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Tec. e Estado da Arte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2BFD947-6C17-532B-17B3-BFC81B299999}"/>
              </a:ext>
            </a:extLst>
          </p:cNvPr>
          <p:cNvSpPr txBox="1"/>
          <p:nvPr/>
        </p:nvSpPr>
        <p:spPr>
          <a:xfrm>
            <a:off x="457566" y="784682"/>
            <a:ext cx="489688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Barlow" panose="00000500000000000000" pitchFamily="2" charset="0"/>
              </a:rPr>
              <a:t>Posição geométrica nem sempre é suficiente, sendo necessário contexto.</a:t>
            </a:r>
          </a:p>
          <a:p>
            <a:endParaRPr lang="pt-PT" sz="2400" dirty="0">
              <a:latin typeface="Barlow" panose="00000500000000000000" pitchFamily="2" charset="0"/>
            </a:endParaRPr>
          </a:p>
          <a:p>
            <a:r>
              <a:rPr lang="pt-PT" sz="2400" dirty="0">
                <a:latin typeface="Barlow" panose="00000500000000000000" pitchFamily="2" charset="0"/>
              </a:rPr>
              <a:t>Pode ser realizada a diferentes níveis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b="1" dirty="0">
                <a:latin typeface="Barlow" panose="00000500000000000000" pitchFamily="2" charset="0"/>
              </a:rPr>
              <a:t>Bloco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b="1" dirty="0">
                <a:latin typeface="Barlow" panose="00000500000000000000" pitchFamily="2" charset="0"/>
              </a:rPr>
              <a:t>Artigo</a:t>
            </a:r>
          </a:p>
          <a:p>
            <a:endParaRPr lang="pt-PT" sz="2400" b="1" dirty="0">
              <a:latin typeface="Barlow" panose="00000500000000000000" pitchFamily="2" charset="0"/>
            </a:endParaRPr>
          </a:p>
          <a:p>
            <a:r>
              <a:rPr lang="pt-PT" sz="2400" dirty="0">
                <a:latin typeface="Barlow" panose="00000500000000000000" pitchFamily="2" charset="0"/>
              </a:rPr>
              <a:t>Algumas abordagens comuns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b="1" dirty="0">
                <a:latin typeface="Barlow" panose="00000500000000000000" pitchFamily="2" charset="0"/>
              </a:rPr>
              <a:t>Heurísticas simples: ordenação topológica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b="1" dirty="0">
                <a:latin typeface="Barlow" panose="00000500000000000000" pitchFamily="2" charset="0"/>
              </a:rPr>
              <a:t>Grafos com pesos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400" b="1" dirty="0">
                <a:latin typeface="Barlow" panose="00000500000000000000" pitchFamily="2" charset="0"/>
              </a:rPr>
              <a:t>Inteligência artificial</a:t>
            </a:r>
          </a:p>
          <a:p>
            <a:endParaRPr lang="pt-PT" sz="2400" b="1" dirty="0">
              <a:latin typeface="Barlow" panose="00000500000000000000" pitchFamily="2" charset="0"/>
            </a:endParaRPr>
          </a:p>
          <a:p>
            <a:endParaRPr lang="pt-PT" sz="2400" b="1" dirty="0">
              <a:latin typeface="Barlow" panose="00000500000000000000" pitchFamily="2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5EA3255-59A7-2800-A350-01D68E3B7824}"/>
              </a:ext>
            </a:extLst>
          </p:cNvPr>
          <p:cNvGrpSpPr/>
          <p:nvPr/>
        </p:nvGrpSpPr>
        <p:grpSpPr>
          <a:xfrm>
            <a:off x="5295144" y="1151261"/>
            <a:ext cx="3233883" cy="4471682"/>
            <a:chOff x="3275527" y="1148342"/>
            <a:chExt cx="3721994" cy="4638565"/>
          </a:xfrm>
        </p:grpSpPr>
        <p:pic>
          <p:nvPicPr>
            <p:cNvPr id="11" name="Imagem 10" descr="Uma imagem com texto, jornal, Papel de imprensa, Publicação&#10;&#10;Descrição gerada automaticamente">
              <a:extLst>
                <a:ext uri="{FF2B5EF4-FFF2-40B4-BE49-F238E27FC236}">
                  <a16:creationId xmlns:a16="http://schemas.microsoft.com/office/drawing/2014/main" id="{8FF96AAB-7658-4C41-A259-B27FE0E8C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7" t="20069" b="4683"/>
            <a:stretch/>
          </p:blipFill>
          <p:spPr>
            <a:xfrm>
              <a:off x="3275527" y="1148342"/>
              <a:ext cx="3721994" cy="4638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4" name="Conexão reta unidirecional 13">
              <a:extLst>
                <a:ext uri="{FF2B5EF4-FFF2-40B4-BE49-F238E27FC236}">
                  <a16:creationId xmlns:a16="http://schemas.microsoft.com/office/drawing/2014/main" id="{63DF5A62-B6F7-4B41-063B-2B6EB0D4D961}"/>
                </a:ext>
              </a:extLst>
            </p:cNvPr>
            <p:cNvCxnSpPr/>
            <p:nvPr/>
          </p:nvCxnSpPr>
          <p:spPr>
            <a:xfrm>
              <a:off x="3949522" y="1339402"/>
              <a:ext cx="0" cy="401391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xão reta unidirecional 15">
              <a:extLst>
                <a:ext uri="{FF2B5EF4-FFF2-40B4-BE49-F238E27FC236}">
                  <a16:creationId xmlns:a16="http://schemas.microsoft.com/office/drawing/2014/main" id="{FC163548-1F51-3E3B-0E85-4755F6F2A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522" y="1339402"/>
              <a:ext cx="1021723" cy="4013916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xão reta unidirecional 17">
              <a:extLst>
                <a:ext uri="{FF2B5EF4-FFF2-40B4-BE49-F238E27FC236}">
                  <a16:creationId xmlns:a16="http://schemas.microsoft.com/office/drawing/2014/main" id="{0F3540AC-E979-A5A6-7447-1352E69C3D8C}"/>
                </a:ext>
              </a:extLst>
            </p:cNvPr>
            <p:cNvCxnSpPr/>
            <p:nvPr/>
          </p:nvCxnSpPr>
          <p:spPr>
            <a:xfrm>
              <a:off x="5085009" y="1339402"/>
              <a:ext cx="0" cy="401391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xão reta unidirecional 19">
              <a:extLst>
                <a:ext uri="{FF2B5EF4-FFF2-40B4-BE49-F238E27FC236}">
                  <a16:creationId xmlns:a16="http://schemas.microsoft.com/office/drawing/2014/main" id="{DE98450F-6A29-4722-F210-B29CC5EA83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4277" y="1315672"/>
              <a:ext cx="1021723" cy="4013916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ta unidirecional 20">
              <a:extLst>
                <a:ext uri="{FF2B5EF4-FFF2-40B4-BE49-F238E27FC236}">
                  <a16:creationId xmlns:a16="http://schemas.microsoft.com/office/drawing/2014/main" id="{E27C037B-5B89-90CC-223B-4DCD72B5F2C1}"/>
                </a:ext>
              </a:extLst>
            </p:cNvPr>
            <p:cNvCxnSpPr/>
            <p:nvPr/>
          </p:nvCxnSpPr>
          <p:spPr>
            <a:xfrm>
              <a:off x="6351879" y="1277154"/>
              <a:ext cx="0" cy="401391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8AB1673-927D-8300-0D4F-B4A3E4B9B48D}"/>
              </a:ext>
            </a:extLst>
          </p:cNvPr>
          <p:cNvGrpSpPr/>
          <p:nvPr/>
        </p:nvGrpSpPr>
        <p:grpSpPr>
          <a:xfrm>
            <a:off x="8791070" y="1151261"/>
            <a:ext cx="3139059" cy="4471682"/>
            <a:chOff x="7840327" y="935176"/>
            <a:chExt cx="3472255" cy="5037260"/>
          </a:xfrm>
        </p:grpSpPr>
        <p:pic>
          <p:nvPicPr>
            <p:cNvPr id="23" name="Imagem 22" descr="Uma imagem com jornal, texto, Papel de imprensa, Publicação&#10;&#10;Descrição gerada automaticamente">
              <a:extLst>
                <a:ext uri="{FF2B5EF4-FFF2-40B4-BE49-F238E27FC236}">
                  <a16:creationId xmlns:a16="http://schemas.microsoft.com/office/drawing/2014/main" id="{CDD7AEA1-B899-9718-DDCD-0599106EF9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0" t="6905" r="5618" b="3269"/>
            <a:stretch/>
          </p:blipFill>
          <p:spPr>
            <a:xfrm>
              <a:off x="7840327" y="935176"/>
              <a:ext cx="3472255" cy="50372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4" name="Conexão reta unidirecional 23">
              <a:extLst>
                <a:ext uri="{FF2B5EF4-FFF2-40B4-BE49-F238E27FC236}">
                  <a16:creationId xmlns:a16="http://schemas.microsoft.com/office/drawing/2014/main" id="{20B6B25C-0A54-528F-61C4-228786EC6ACD}"/>
                </a:ext>
              </a:extLst>
            </p:cNvPr>
            <p:cNvCxnSpPr>
              <a:cxnSpLocks/>
            </p:cNvCxnSpPr>
            <p:nvPr/>
          </p:nvCxnSpPr>
          <p:spPr>
            <a:xfrm>
              <a:off x="8258137" y="976894"/>
              <a:ext cx="0" cy="351354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xão reta unidirecional 24">
              <a:extLst>
                <a:ext uri="{FF2B5EF4-FFF2-40B4-BE49-F238E27FC236}">
                  <a16:creationId xmlns:a16="http://schemas.microsoft.com/office/drawing/2014/main" id="{388AB48E-D819-E7C5-1F22-1D52F0A4A3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9231" y="3254333"/>
              <a:ext cx="705879" cy="1167536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xão reta unidirecional 25">
              <a:extLst>
                <a:ext uri="{FF2B5EF4-FFF2-40B4-BE49-F238E27FC236}">
                  <a16:creationId xmlns:a16="http://schemas.microsoft.com/office/drawing/2014/main" id="{D9524C79-7785-04E2-4B3B-52F078BDF7B1}"/>
                </a:ext>
              </a:extLst>
            </p:cNvPr>
            <p:cNvCxnSpPr>
              <a:cxnSpLocks/>
            </p:cNvCxnSpPr>
            <p:nvPr/>
          </p:nvCxnSpPr>
          <p:spPr>
            <a:xfrm>
              <a:off x="9139707" y="3254333"/>
              <a:ext cx="0" cy="123610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xão reta unidirecional 26">
              <a:extLst>
                <a:ext uri="{FF2B5EF4-FFF2-40B4-BE49-F238E27FC236}">
                  <a16:creationId xmlns:a16="http://schemas.microsoft.com/office/drawing/2014/main" id="{002648BD-D6B8-EB6E-7682-184A1961CE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1977" y="4490434"/>
              <a:ext cx="347730" cy="205149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unidirecional 27">
              <a:extLst>
                <a:ext uri="{FF2B5EF4-FFF2-40B4-BE49-F238E27FC236}">
                  <a16:creationId xmlns:a16="http://schemas.microsoft.com/office/drawing/2014/main" id="{A2DB4F29-14E1-C20B-6A9F-532C51E3BECA}"/>
                </a:ext>
              </a:extLst>
            </p:cNvPr>
            <p:cNvCxnSpPr>
              <a:cxnSpLocks/>
            </p:cNvCxnSpPr>
            <p:nvPr/>
          </p:nvCxnSpPr>
          <p:spPr>
            <a:xfrm>
              <a:off x="8781245" y="4651691"/>
              <a:ext cx="0" cy="123610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xão reta unidirecional 28">
              <a:extLst>
                <a:ext uri="{FF2B5EF4-FFF2-40B4-BE49-F238E27FC236}">
                  <a16:creationId xmlns:a16="http://schemas.microsoft.com/office/drawing/2014/main" id="{4000FDDB-88AE-9329-3D2E-DEA558018ED2}"/>
                </a:ext>
              </a:extLst>
            </p:cNvPr>
            <p:cNvCxnSpPr>
              <a:cxnSpLocks/>
            </p:cNvCxnSpPr>
            <p:nvPr/>
          </p:nvCxnSpPr>
          <p:spPr>
            <a:xfrm>
              <a:off x="9191855" y="1026403"/>
              <a:ext cx="0" cy="205466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xão reta unidirecional 29">
              <a:extLst>
                <a:ext uri="{FF2B5EF4-FFF2-40B4-BE49-F238E27FC236}">
                  <a16:creationId xmlns:a16="http://schemas.microsoft.com/office/drawing/2014/main" id="{A540D843-B598-F06E-8B53-FCE4D7C6D0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1855" y="1275008"/>
              <a:ext cx="1046849" cy="1806055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xão reta unidirecional 30">
              <a:extLst>
                <a:ext uri="{FF2B5EF4-FFF2-40B4-BE49-F238E27FC236}">
                  <a16:creationId xmlns:a16="http://schemas.microsoft.com/office/drawing/2014/main" id="{222110CE-2AFE-FF60-5DFC-29049737901F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344" y="1275008"/>
              <a:ext cx="0" cy="155739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unidirecional 31">
              <a:extLst>
                <a:ext uri="{FF2B5EF4-FFF2-40B4-BE49-F238E27FC236}">
                  <a16:creationId xmlns:a16="http://schemas.microsoft.com/office/drawing/2014/main" id="{6AC9CA88-8659-FBDC-ED02-A9360BEF0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8354" y="2788276"/>
              <a:ext cx="248990" cy="161197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xão reta unidirecional 32">
              <a:extLst>
                <a:ext uri="{FF2B5EF4-FFF2-40B4-BE49-F238E27FC236}">
                  <a16:creationId xmlns:a16="http://schemas.microsoft.com/office/drawing/2014/main" id="{DB0570E5-FBEB-6C5C-53F1-3EB4FE27B408}"/>
                </a:ext>
              </a:extLst>
            </p:cNvPr>
            <p:cNvCxnSpPr>
              <a:cxnSpLocks/>
            </p:cNvCxnSpPr>
            <p:nvPr/>
          </p:nvCxnSpPr>
          <p:spPr>
            <a:xfrm>
              <a:off x="10046155" y="2930078"/>
              <a:ext cx="0" cy="291693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xão reta unidirecional 33">
              <a:extLst>
                <a:ext uri="{FF2B5EF4-FFF2-40B4-BE49-F238E27FC236}">
                  <a16:creationId xmlns:a16="http://schemas.microsoft.com/office/drawing/2014/main" id="{31604C9D-DE74-13C9-1B17-5F967BDD7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9331" y="2949473"/>
              <a:ext cx="611547" cy="2869754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unidirecional 34">
              <a:extLst>
                <a:ext uri="{FF2B5EF4-FFF2-40B4-BE49-F238E27FC236}">
                  <a16:creationId xmlns:a16="http://schemas.microsoft.com/office/drawing/2014/main" id="{AE9EF14E-5EF6-8940-DBEE-35349A7067C2}"/>
                </a:ext>
              </a:extLst>
            </p:cNvPr>
            <p:cNvCxnSpPr>
              <a:cxnSpLocks/>
            </p:cNvCxnSpPr>
            <p:nvPr/>
          </p:nvCxnSpPr>
          <p:spPr>
            <a:xfrm>
              <a:off x="10769518" y="2902297"/>
              <a:ext cx="0" cy="291693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5DCDD773-2F97-D159-48E2-28B08916C130}"/>
                </a:ext>
              </a:extLst>
            </p:cNvPr>
            <p:cNvSpPr txBox="1"/>
            <p:nvPr/>
          </p:nvSpPr>
          <p:spPr>
            <a:xfrm>
              <a:off x="7857777" y="1085029"/>
              <a:ext cx="311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800" b="1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5956DE8B-551E-A7EA-DF8C-DCC12FEC5B41}"/>
                </a:ext>
              </a:extLst>
            </p:cNvPr>
            <p:cNvSpPr txBox="1"/>
            <p:nvPr/>
          </p:nvSpPr>
          <p:spPr>
            <a:xfrm>
              <a:off x="8781245" y="1073952"/>
              <a:ext cx="311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800" b="1" dirty="0">
                  <a:solidFill>
                    <a:srgbClr val="C00000"/>
                  </a:solidFill>
                </a:rPr>
                <a:t>2</a:t>
              </a:r>
            </a:p>
          </p:txBody>
        </p:sp>
      </p:grpSp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D7686515-6E3B-3B49-D8C7-24D946949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1087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31;p72">
            <a:extLst>
              <a:ext uri="{FF2B5EF4-FFF2-40B4-BE49-F238E27FC236}">
                <a16:creationId xmlns:a16="http://schemas.microsoft.com/office/drawing/2014/main" id="{7947BABC-A13A-0C8E-7F2B-87AD6FD5E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437" y="1814178"/>
            <a:ext cx="10271125" cy="2560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8000" dirty="0"/>
              <a:t>3. </a:t>
            </a:r>
            <a:r>
              <a:rPr lang="en-US" sz="8000" dirty="0"/>
              <a:t>Plano da </a:t>
            </a:r>
            <a:r>
              <a:rPr lang="en-US" sz="8000" dirty="0" err="1"/>
              <a:t>Solução</a:t>
            </a:r>
            <a:endParaRPr sz="8000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8AC3DA2-459A-25C3-6306-0DDD23E966E5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14" name="Google Shape;507;p70">
              <a:extLst>
                <a:ext uri="{FF2B5EF4-FFF2-40B4-BE49-F238E27FC236}">
                  <a16:creationId xmlns:a16="http://schemas.microsoft.com/office/drawing/2014/main" id="{78CE141F-D3C7-42A6-5117-4FAA553C8486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16" name="Google Shape;508;p70">
                <a:extLst>
                  <a:ext uri="{FF2B5EF4-FFF2-40B4-BE49-F238E27FC236}">
                    <a16:creationId xmlns:a16="http://schemas.microsoft.com/office/drawing/2014/main" id="{B9C776C4-972E-E0C4-8504-D56B890C91DD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509;p70">
                <a:extLst>
                  <a:ext uri="{FF2B5EF4-FFF2-40B4-BE49-F238E27FC236}">
                    <a16:creationId xmlns:a16="http://schemas.microsoft.com/office/drawing/2014/main" id="{0C533DA9-010C-9AA1-1D2E-F0ADE7475EE5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" name="Google Shape;510;p70">
              <a:extLst>
                <a:ext uri="{FF2B5EF4-FFF2-40B4-BE49-F238E27FC236}">
                  <a16:creationId xmlns:a16="http://schemas.microsoft.com/office/drawing/2014/main" id="{1DEC67F7-0471-B54C-6FAE-E0A2DF08A4BB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3484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captura de ecrã, Tipo de letra, Retângulo&#10;&#10;Descrição gerada automaticamente">
            <a:extLst>
              <a:ext uri="{FF2B5EF4-FFF2-40B4-BE49-F238E27FC236}">
                <a16:creationId xmlns:a16="http://schemas.microsoft.com/office/drawing/2014/main" id="{F2424CAF-5C33-9D03-6EF3-E135C923B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30" y="1120406"/>
            <a:ext cx="11902939" cy="4309324"/>
          </a:xfrm>
          <a:prstGeom prst="rect">
            <a:avLst/>
          </a:prstGeom>
        </p:spPr>
      </p:pic>
      <p:sp>
        <p:nvSpPr>
          <p:cNvPr id="2" name="Retângulo: Canto Cortado 1">
            <a:extLst>
              <a:ext uri="{FF2B5EF4-FFF2-40B4-BE49-F238E27FC236}">
                <a16:creationId xmlns:a16="http://schemas.microsoft.com/office/drawing/2014/main" id="{41A0A674-6963-7029-D597-59C50FB07D2D}"/>
              </a:ext>
            </a:extLst>
          </p:cNvPr>
          <p:cNvSpPr/>
          <p:nvPr/>
        </p:nvSpPr>
        <p:spPr>
          <a:xfrm>
            <a:off x="-93191" y="71675"/>
            <a:ext cx="2050779" cy="340449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3.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Plano da Solução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BAC2E84D-6005-62C8-1866-5E2C09F6A38A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18" name="Google Shape;507;p70">
              <a:extLst>
                <a:ext uri="{FF2B5EF4-FFF2-40B4-BE49-F238E27FC236}">
                  <a16:creationId xmlns:a16="http://schemas.microsoft.com/office/drawing/2014/main" id="{A7B961F2-F54E-7C62-E113-B534A4440817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20" name="Google Shape;508;p70">
                <a:extLst>
                  <a:ext uri="{FF2B5EF4-FFF2-40B4-BE49-F238E27FC236}">
                    <a16:creationId xmlns:a16="http://schemas.microsoft.com/office/drawing/2014/main" id="{010EF42C-8B13-6958-DF5A-5D35A3186F34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509;p70">
                <a:extLst>
                  <a:ext uri="{FF2B5EF4-FFF2-40B4-BE49-F238E27FC236}">
                    <a16:creationId xmlns:a16="http://schemas.microsoft.com/office/drawing/2014/main" id="{BD01E554-6769-28BE-4EBA-4E6E52F9A4FB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9" name="Google Shape;510;p70">
              <a:extLst>
                <a:ext uri="{FF2B5EF4-FFF2-40B4-BE49-F238E27FC236}">
                  <a16:creationId xmlns:a16="http://schemas.microsoft.com/office/drawing/2014/main" id="{5882C183-9D89-91E1-025F-59C6EF9EEC32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23" name="Marcador de Posição do Número do Diapositivo 22">
            <a:extLst>
              <a:ext uri="{FF2B5EF4-FFF2-40B4-BE49-F238E27FC236}">
                <a16:creationId xmlns:a16="http://schemas.microsoft.com/office/drawing/2014/main" id="{342A1998-D61F-112D-EF37-5D33683EA3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8391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5400" dirty="0" err="1"/>
              <a:t>Índice</a:t>
            </a:r>
            <a:endParaRPr sz="5400" dirty="0"/>
          </a:p>
        </p:txBody>
      </p:sp>
      <p:sp>
        <p:nvSpPr>
          <p:cNvPr id="505" name="Google Shape;505;p70"/>
          <p:cNvSpPr txBox="1">
            <a:spLocks noGrp="1"/>
          </p:cNvSpPr>
          <p:nvPr>
            <p:ph type="body" idx="1"/>
          </p:nvPr>
        </p:nvSpPr>
        <p:spPr>
          <a:xfrm>
            <a:off x="969967" y="1871483"/>
            <a:ext cx="9538667" cy="429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err="1"/>
              <a:t>Introdução</a:t>
            </a:r>
            <a:endParaRPr lang="en-US" sz="4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err="1"/>
              <a:t>Tecnologias</a:t>
            </a:r>
            <a:r>
              <a:rPr lang="en-US" sz="4000" dirty="0"/>
              <a:t> e </a:t>
            </a:r>
            <a:r>
              <a:rPr lang="en-US" sz="4000" dirty="0" err="1"/>
              <a:t>estado</a:t>
            </a:r>
            <a:r>
              <a:rPr lang="en-US" sz="4000" dirty="0"/>
              <a:t> da </a:t>
            </a:r>
            <a:r>
              <a:rPr lang="en-US" sz="4000" dirty="0" err="1"/>
              <a:t>arte</a:t>
            </a:r>
            <a:endParaRPr lang="en-US" sz="4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4000" dirty="0"/>
              <a:t>Plano da </a:t>
            </a:r>
            <a:r>
              <a:rPr lang="en-US" sz="4000" dirty="0" err="1"/>
              <a:t>Solução</a:t>
            </a:r>
            <a:endParaRPr lang="en-US" sz="4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4000" dirty="0" err="1"/>
              <a:t>Trabalho</a:t>
            </a:r>
            <a:r>
              <a:rPr lang="en-US" sz="4000" dirty="0"/>
              <a:t> </a:t>
            </a:r>
            <a:r>
              <a:rPr lang="en-US" sz="4000" dirty="0" err="1"/>
              <a:t>realizado</a:t>
            </a:r>
            <a:endParaRPr sz="4000" dirty="0"/>
          </a:p>
        </p:txBody>
      </p:sp>
      <p:grpSp>
        <p:nvGrpSpPr>
          <p:cNvPr id="507" name="Google Shape;507;p70"/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508" name="Google Shape;508;p70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70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510;p70">
            <a:extLst>
              <a:ext uri="{FF2B5EF4-FFF2-40B4-BE49-F238E27FC236}">
                <a16:creationId xmlns:a16="http://schemas.microsoft.com/office/drawing/2014/main" id="{DDFFE897-B43C-73ED-0162-7B8593E2C71E}"/>
              </a:ext>
            </a:extLst>
          </p:cNvPr>
          <p:cNvSpPr txBox="1"/>
          <p:nvPr/>
        </p:nvSpPr>
        <p:spPr>
          <a:xfrm>
            <a:off x="969967" y="6144680"/>
            <a:ext cx="10256800" cy="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600" dirty="0">
                <a:latin typeface="Barlow" panose="00000500000000000000" pitchFamily="2" charset="0"/>
              </a:rPr>
              <a:t>Pré Dissertação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31;p72">
            <a:extLst>
              <a:ext uri="{FF2B5EF4-FFF2-40B4-BE49-F238E27FC236}">
                <a16:creationId xmlns:a16="http://schemas.microsoft.com/office/drawing/2014/main" id="{7947BABC-A13A-0C8E-7F2B-87AD6FD5E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437" y="1814178"/>
            <a:ext cx="10271125" cy="2560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8000" dirty="0"/>
              <a:t>4. </a:t>
            </a:r>
            <a:r>
              <a:rPr lang="pt-PT" sz="8000" dirty="0"/>
              <a:t>Trabalho Realizado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D1D9889-D5DB-31D2-AD54-0AC7A02B7BDC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3" name="Google Shape;507;p70">
              <a:extLst>
                <a:ext uri="{FF2B5EF4-FFF2-40B4-BE49-F238E27FC236}">
                  <a16:creationId xmlns:a16="http://schemas.microsoft.com/office/drawing/2014/main" id="{7AE51B5E-FCBD-C2E0-BB29-0D5244D34766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11" name="Google Shape;508;p70">
                <a:extLst>
                  <a:ext uri="{FF2B5EF4-FFF2-40B4-BE49-F238E27FC236}">
                    <a16:creationId xmlns:a16="http://schemas.microsoft.com/office/drawing/2014/main" id="{CF14E640-4983-66AC-B318-1E5646AB4493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509;p70">
                <a:extLst>
                  <a:ext uri="{FF2B5EF4-FFF2-40B4-BE49-F238E27FC236}">
                    <a16:creationId xmlns:a16="http://schemas.microsoft.com/office/drawing/2014/main" id="{738E492C-1F12-378A-0018-4EA2F198BF9A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" name="Google Shape;510;p70">
              <a:extLst>
                <a:ext uri="{FF2B5EF4-FFF2-40B4-BE49-F238E27FC236}">
                  <a16:creationId xmlns:a16="http://schemas.microsoft.com/office/drawing/2014/main" id="{1A5A5EAF-D0F4-0C0C-FB53-6292597BF480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8736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706967" y="987353"/>
            <a:ext cx="4021666" cy="453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b="1" dirty="0"/>
              <a:t>GUI simples </a:t>
            </a:r>
            <a:r>
              <a:rPr lang="pt-PT" sz="2000" dirty="0"/>
              <a:t>para teste e utilização de algumas funcionalidades/algoritmos já desenvolvidos.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Input de imagens </a:t>
            </a:r>
            <a:r>
              <a:rPr lang="pt-PT" sz="2000" dirty="0"/>
              <a:t>singulares.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OCR </a:t>
            </a:r>
            <a:r>
              <a:rPr lang="pt-PT" sz="2000" dirty="0" err="1"/>
              <a:t>Engine</a:t>
            </a:r>
            <a:r>
              <a:rPr lang="pt-PT" sz="2000" dirty="0"/>
              <a:t> – </a:t>
            </a:r>
            <a:r>
              <a:rPr lang="pt-PT" sz="2000" b="1" dirty="0" err="1"/>
              <a:t>Tesseract</a:t>
            </a:r>
            <a:endParaRPr lang="pt-PT" sz="2000" b="1" dirty="0"/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OCT </a:t>
            </a:r>
            <a:r>
              <a:rPr lang="pt-PT" sz="2000" b="1" dirty="0" err="1"/>
              <a:t>Tree</a:t>
            </a:r>
            <a:endParaRPr lang="pt-PT" sz="2000" b="1" dirty="0"/>
          </a:p>
          <a:p>
            <a:pPr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b="1" dirty="0"/>
              <a:t>Box</a:t>
            </a:r>
          </a:p>
          <a:p>
            <a:pPr lvl="1" algn="l"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INPUT + OCR </a:t>
            </a:r>
            <a:r>
              <a:rPr lang="pt-PT" sz="3200" dirty="0" err="1">
                <a:latin typeface="DM Serif Text" pitchFamily="2" charset="0"/>
              </a:rPr>
              <a:t>Engine</a:t>
            </a:r>
            <a:r>
              <a:rPr lang="pt-PT" sz="3200" dirty="0">
                <a:latin typeface="DM Serif Text" pitchFamily="2" charset="0"/>
              </a:rPr>
              <a:t> + OCR </a:t>
            </a:r>
            <a:r>
              <a:rPr lang="pt-PT" sz="3200" dirty="0" err="1">
                <a:latin typeface="DM Serif Text" pitchFamily="2" charset="0"/>
              </a:rPr>
              <a:t>Tree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E8BAADE-3683-50F3-E83B-412F8C51E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66" y="1345570"/>
            <a:ext cx="5079933" cy="4252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ângulo: Canto Cortado 1">
            <a:extLst>
              <a:ext uri="{FF2B5EF4-FFF2-40B4-BE49-F238E27FC236}">
                <a16:creationId xmlns:a16="http://schemas.microsoft.com/office/drawing/2014/main" id="{A933CBF3-398D-11B8-D440-F42412BD4DC1}"/>
              </a:ext>
            </a:extLst>
          </p:cNvPr>
          <p:cNvSpPr/>
          <p:nvPr/>
        </p:nvSpPr>
        <p:spPr>
          <a:xfrm>
            <a:off x="-93190" y="71675"/>
            <a:ext cx="1587140" cy="460652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4.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Trabalho Realizado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2E8FA12-F6FA-4CFD-97D9-82B65F0109FB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5" name="Google Shape;507;p70">
              <a:extLst>
                <a:ext uri="{FF2B5EF4-FFF2-40B4-BE49-F238E27FC236}">
                  <a16:creationId xmlns:a16="http://schemas.microsoft.com/office/drawing/2014/main" id="{7E416407-8AD2-955F-C7A3-185CAE074A1D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16" name="Google Shape;508;p70">
                <a:extLst>
                  <a:ext uri="{FF2B5EF4-FFF2-40B4-BE49-F238E27FC236}">
                    <a16:creationId xmlns:a16="http://schemas.microsoft.com/office/drawing/2014/main" id="{8E72B2B4-6B56-D72C-FF33-C96B74BE614E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509;p70">
                <a:extLst>
                  <a:ext uri="{FF2B5EF4-FFF2-40B4-BE49-F238E27FC236}">
                    <a16:creationId xmlns:a16="http://schemas.microsoft.com/office/drawing/2014/main" id="{D59BD417-A68B-9B74-5FE4-A64CE94066C1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" name="Google Shape;510;p70">
              <a:extLst>
                <a:ext uri="{FF2B5EF4-FFF2-40B4-BE49-F238E27FC236}">
                  <a16:creationId xmlns:a16="http://schemas.microsoft.com/office/drawing/2014/main" id="{9811D625-CC89-F9CB-65E6-CC001A3417BB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19" name="Marcador de Posição do Número do Diapositivo 18">
            <a:extLst>
              <a:ext uri="{FF2B5EF4-FFF2-40B4-BE49-F238E27FC236}">
                <a16:creationId xmlns:a16="http://schemas.microsoft.com/office/drawing/2014/main" id="{942DDAF6-BD1B-E1A6-4BE3-4CBFD3CBB5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6310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706967" y="987353"/>
            <a:ext cx="4021666" cy="453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b="1" dirty="0"/>
              <a:t>GUI simples </a:t>
            </a:r>
            <a:r>
              <a:rPr lang="pt-PT" sz="2000" dirty="0"/>
              <a:t>para teste e utilização de algumas funcionalidades/algoritmos já desenvolvidos.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Input de imagens </a:t>
            </a:r>
            <a:r>
              <a:rPr lang="pt-PT" sz="2000" dirty="0"/>
              <a:t>singulares.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OCR </a:t>
            </a:r>
            <a:r>
              <a:rPr lang="pt-PT" sz="2000" dirty="0" err="1"/>
              <a:t>Engine</a:t>
            </a:r>
            <a:r>
              <a:rPr lang="pt-PT" sz="2000" dirty="0"/>
              <a:t> – </a:t>
            </a:r>
            <a:r>
              <a:rPr lang="pt-PT" sz="2000" b="1" dirty="0" err="1"/>
              <a:t>Tesseract</a:t>
            </a:r>
            <a:endParaRPr lang="pt-PT" sz="2000" b="1" dirty="0"/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OCT </a:t>
            </a:r>
            <a:r>
              <a:rPr lang="pt-PT" sz="2000" b="1" dirty="0" err="1"/>
              <a:t>Tree</a:t>
            </a:r>
            <a:endParaRPr lang="pt-PT" sz="2000" b="1" dirty="0"/>
          </a:p>
          <a:p>
            <a:pPr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b="1" dirty="0"/>
              <a:t>Box</a:t>
            </a:r>
          </a:p>
          <a:p>
            <a:pPr lvl="1" algn="l"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INPUT + OCR </a:t>
            </a:r>
            <a:r>
              <a:rPr lang="pt-PT" sz="3200" dirty="0" err="1">
                <a:latin typeface="DM Serif Text" pitchFamily="2" charset="0"/>
              </a:rPr>
              <a:t>Engine</a:t>
            </a:r>
            <a:r>
              <a:rPr lang="pt-PT" sz="3200" dirty="0">
                <a:latin typeface="DM Serif Text" pitchFamily="2" charset="0"/>
              </a:rPr>
              <a:t> + OCR </a:t>
            </a:r>
            <a:r>
              <a:rPr lang="pt-PT" sz="3200" dirty="0" err="1">
                <a:latin typeface="DM Serif Text" pitchFamily="2" charset="0"/>
              </a:rPr>
              <a:t>Tree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8D37C13-657D-C97C-BBAA-C9797EA9A952}"/>
              </a:ext>
            </a:extLst>
          </p:cNvPr>
          <p:cNvGrpSpPr/>
          <p:nvPr/>
        </p:nvGrpSpPr>
        <p:grpSpPr>
          <a:xfrm>
            <a:off x="4772962" y="987353"/>
            <a:ext cx="6453805" cy="1296895"/>
            <a:chOff x="4599470" y="1265753"/>
            <a:chExt cx="6453805" cy="1296895"/>
          </a:xfrm>
        </p:grpSpPr>
        <p:pic>
          <p:nvPicPr>
            <p:cNvPr id="16" name="Imagem 15" descr="Uma imagem com texto, jornal, Papel de imprensa, Publicação&#10;&#10;Descrição gerada automaticamente">
              <a:extLst>
                <a:ext uri="{FF2B5EF4-FFF2-40B4-BE49-F238E27FC236}">
                  <a16:creationId xmlns:a16="http://schemas.microsoft.com/office/drawing/2014/main" id="{7153D315-5D65-EE2B-8BBB-C8CA724D0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9470" y="1265753"/>
              <a:ext cx="918294" cy="12968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Seta: Para a Direita 16">
              <a:extLst>
                <a:ext uri="{FF2B5EF4-FFF2-40B4-BE49-F238E27FC236}">
                  <a16:creationId xmlns:a16="http://schemas.microsoft.com/office/drawing/2014/main" id="{50F33EF1-3391-B232-9FA1-1B2DF5C5D507}"/>
                </a:ext>
              </a:extLst>
            </p:cNvPr>
            <p:cNvSpPr/>
            <p:nvPr/>
          </p:nvSpPr>
          <p:spPr>
            <a:xfrm>
              <a:off x="5591391" y="1734401"/>
              <a:ext cx="517309" cy="35960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07413D1-8CC4-D63E-D597-C62E92B71F0C}"/>
                </a:ext>
              </a:extLst>
            </p:cNvPr>
            <p:cNvSpPr/>
            <p:nvPr/>
          </p:nvSpPr>
          <p:spPr>
            <a:xfrm>
              <a:off x="6225559" y="1628917"/>
              <a:ext cx="1119076" cy="644434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dirty="0" err="1">
                  <a:solidFill>
                    <a:schemeClr val="tx1"/>
                  </a:solidFill>
                  <a:latin typeface="Barlow" panose="00000500000000000000" pitchFamily="2" charset="0"/>
                </a:rPr>
                <a:t>Tesseract</a:t>
              </a:r>
              <a:endParaRPr lang="pt-PT" sz="1100" dirty="0">
                <a:solidFill>
                  <a:schemeClr val="tx1"/>
                </a:solidFill>
                <a:latin typeface="Barlow" panose="00000500000000000000" pitchFamily="2" charset="0"/>
              </a:endParaRPr>
            </a:p>
          </p:txBody>
        </p:sp>
        <p:sp>
          <p:nvSpPr>
            <p:cNvPr id="19" name="Seta: Para a Direita 18">
              <a:extLst>
                <a:ext uri="{FF2B5EF4-FFF2-40B4-BE49-F238E27FC236}">
                  <a16:creationId xmlns:a16="http://schemas.microsoft.com/office/drawing/2014/main" id="{45773490-DDD3-0052-6DBC-F2F30585E0AA}"/>
                </a:ext>
              </a:extLst>
            </p:cNvPr>
            <p:cNvSpPr/>
            <p:nvPr/>
          </p:nvSpPr>
          <p:spPr>
            <a:xfrm>
              <a:off x="7407431" y="1734399"/>
              <a:ext cx="517309" cy="35960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342F0DA-D354-49A4-5F5E-0518B6DF5483}"/>
                </a:ext>
              </a:extLst>
            </p:cNvPr>
            <p:cNvSpPr/>
            <p:nvPr/>
          </p:nvSpPr>
          <p:spPr>
            <a:xfrm>
              <a:off x="7997012" y="1528773"/>
              <a:ext cx="1275334" cy="755021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dirty="0">
                  <a:solidFill>
                    <a:schemeClr val="tx1"/>
                  </a:solidFill>
                  <a:latin typeface="Barlow" panose="00000500000000000000" pitchFamily="2" charset="0"/>
                </a:rPr>
                <a:t>Dicionário de resultados</a:t>
              </a:r>
              <a:endParaRPr lang="pt-PT" sz="1100" dirty="0">
                <a:solidFill>
                  <a:schemeClr val="tx1"/>
                </a:solidFill>
                <a:latin typeface="Barlow" panose="00000500000000000000" pitchFamily="2" charset="0"/>
              </a:endParaRPr>
            </a:p>
          </p:txBody>
        </p:sp>
        <p:sp>
          <p:nvSpPr>
            <p:cNvPr id="21" name="Seta: Para a Direita 20">
              <a:extLst>
                <a:ext uri="{FF2B5EF4-FFF2-40B4-BE49-F238E27FC236}">
                  <a16:creationId xmlns:a16="http://schemas.microsoft.com/office/drawing/2014/main" id="{A8A4F50B-C278-912E-150F-1C00B4B2B022}"/>
                </a:ext>
              </a:extLst>
            </p:cNvPr>
            <p:cNvSpPr/>
            <p:nvPr/>
          </p:nvSpPr>
          <p:spPr>
            <a:xfrm>
              <a:off x="9344618" y="1734399"/>
              <a:ext cx="517309" cy="35960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B0ECD0CD-3BA9-619B-DDBF-F23A0858C362}"/>
                </a:ext>
              </a:extLst>
            </p:cNvPr>
            <p:cNvSpPr/>
            <p:nvPr/>
          </p:nvSpPr>
          <p:spPr>
            <a:xfrm>
              <a:off x="9934199" y="1584066"/>
              <a:ext cx="1119076" cy="644434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800" dirty="0">
                  <a:solidFill>
                    <a:schemeClr val="tx1"/>
                  </a:solidFill>
                  <a:latin typeface="Barlow" panose="00000500000000000000" pitchFamily="2" charset="0"/>
                </a:rPr>
                <a:t>OCR </a:t>
              </a:r>
              <a:r>
                <a:rPr lang="pt-PT" sz="1800" dirty="0" err="1">
                  <a:solidFill>
                    <a:schemeClr val="tx1"/>
                  </a:solidFill>
                  <a:latin typeface="Barlow" panose="00000500000000000000" pitchFamily="2" charset="0"/>
                </a:rPr>
                <a:t>Tree</a:t>
              </a:r>
              <a:endParaRPr lang="pt-PT" sz="1200" dirty="0">
                <a:solidFill>
                  <a:schemeClr val="tx1"/>
                </a:solidFill>
                <a:latin typeface="Barlow" panose="00000500000000000000" pitchFamily="2" charset="0"/>
              </a:endParaRP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21E5511-4DAD-D30E-23FD-5972D58CFA19}"/>
              </a:ext>
            </a:extLst>
          </p:cNvPr>
          <p:cNvSpPr txBox="1"/>
          <p:nvPr/>
        </p:nvSpPr>
        <p:spPr>
          <a:xfrm>
            <a:off x="4922831" y="2789419"/>
            <a:ext cx="1528233" cy="30008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900" dirty="0"/>
              <a:t>[</a:t>
            </a:r>
          </a:p>
          <a:p>
            <a:r>
              <a:rPr lang="pt-PT" sz="900" dirty="0"/>
              <a:t>    {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level</a:t>
            </a:r>
            <a:r>
              <a:rPr lang="pt-PT" sz="900" dirty="0"/>
              <a:t>": 0,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page_num</a:t>
            </a:r>
            <a:r>
              <a:rPr lang="pt-PT" sz="900" dirty="0"/>
              <a:t>": 0,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block_num</a:t>
            </a:r>
            <a:r>
              <a:rPr lang="pt-PT" sz="900" dirty="0"/>
              <a:t>": 0,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par_num</a:t>
            </a:r>
            <a:r>
              <a:rPr lang="pt-PT" sz="900" dirty="0"/>
              <a:t>": 0,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line_num</a:t>
            </a:r>
            <a:r>
              <a:rPr lang="pt-PT" sz="900" dirty="0"/>
              <a:t>": 0,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word_num</a:t>
            </a:r>
            <a:r>
              <a:rPr lang="pt-PT" sz="900" dirty="0"/>
              <a:t>": 0,</a:t>
            </a:r>
          </a:p>
          <a:p>
            <a:r>
              <a:rPr lang="pt-PT" sz="900" dirty="0"/>
              <a:t>        "box": {</a:t>
            </a:r>
          </a:p>
          <a:p>
            <a:r>
              <a:rPr lang="pt-PT" sz="900" dirty="0"/>
              <a:t>            "</a:t>
            </a:r>
            <a:r>
              <a:rPr lang="pt-PT" sz="900" dirty="0" err="1"/>
              <a:t>left</a:t>
            </a:r>
            <a:r>
              <a:rPr lang="pt-PT" sz="900" dirty="0"/>
              <a:t>": 0, </a:t>
            </a:r>
          </a:p>
          <a:p>
            <a:r>
              <a:rPr lang="pt-PT" sz="900" dirty="0"/>
              <a:t>            "top": 0,</a:t>
            </a:r>
          </a:p>
          <a:p>
            <a:r>
              <a:rPr lang="pt-PT" sz="900" dirty="0"/>
              <a:t>            "</a:t>
            </a:r>
            <a:r>
              <a:rPr lang="pt-PT" sz="900" dirty="0" err="1"/>
              <a:t>width</a:t>
            </a:r>
            <a:r>
              <a:rPr lang="pt-PT" sz="900" dirty="0"/>
              <a:t>": 1237,</a:t>
            </a:r>
          </a:p>
          <a:p>
            <a:r>
              <a:rPr lang="pt-PT" sz="900" dirty="0"/>
              <a:t>            "</a:t>
            </a:r>
            <a:r>
              <a:rPr lang="pt-PT" sz="900" dirty="0" err="1"/>
              <a:t>height</a:t>
            </a:r>
            <a:r>
              <a:rPr lang="pt-PT" sz="900" dirty="0"/>
              <a:t>": 1747</a:t>
            </a:r>
          </a:p>
          <a:p>
            <a:r>
              <a:rPr lang="pt-PT" sz="900" dirty="0"/>
              <a:t>        },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text</a:t>
            </a:r>
            <a:r>
              <a:rPr lang="pt-PT" sz="900" dirty="0"/>
              <a:t>": "",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conf</a:t>
            </a:r>
            <a:r>
              <a:rPr lang="pt-PT" sz="900" dirty="0"/>
              <a:t>": -1,</a:t>
            </a:r>
          </a:p>
          <a:p>
            <a:r>
              <a:rPr lang="pt-PT" sz="900" dirty="0"/>
              <a:t>        "id": </a:t>
            </a:r>
            <a:r>
              <a:rPr lang="pt-PT" sz="900" dirty="0" err="1"/>
              <a:t>null</a:t>
            </a:r>
            <a:r>
              <a:rPr lang="pt-PT" sz="900" dirty="0"/>
              <a:t>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type</a:t>
            </a:r>
            <a:r>
              <a:rPr lang="pt-PT" sz="900" dirty="0"/>
              <a:t>": </a:t>
            </a:r>
            <a:r>
              <a:rPr lang="pt-PT" sz="900" dirty="0" err="1"/>
              <a:t>null</a:t>
            </a:r>
            <a:endParaRPr lang="pt-PT" sz="900" dirty="0"/>
          </a:p>
          <a:p>
            <a:r>
              <a:rPr lang="pt-PT" sz="900" dirty="0"/>
              <a:t>    },</a:t>
            </a:r>
          </a:p>
          <a:p>
            <a:r>
              <a:rPr lang="pt-PT" sz="900" dirty="0"/>
              <a:t>    {</a:t>
            </a:r>
          </a:p>
          <a:p>
            <a:r>
              <a:rPr lang="pt-PT" sz="900" dirty="0"/>
              <a:t>…</a:t>
            </a:r>
          </a:p>
        </p:txBody>
      </p: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F0505D33-B055-6B63-0D07-ABA49A47AA0F}"/>
              </a:ext>
            </a:extLst>
          </p:cNvPr>
          <p:cNvCxnSpPr>
            <a:cxnSpLocks/>
          </p:cNvCxnSpPr>
          <p:nvPr/>
        </p:nvCxnSpPr>
        <p:spPr>
          <a:xfrm flipV="1">
            <a:off x="4922831" y="2005394"/>
            <a:ext cx="3247673" cy="784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C3E96EE1-D875-9040-6A40-29973992681E}"/>
              </a:ext>
            </a:extLst>
          </p:cNvPr>
          <p:cNvCxnSpPr>
            <a:cxnSpLocks/>
          </p:cNvCxnSpPr>
          <p:nvPr/>
        </p:nvCxnSpPr>
        <p:spPr>
          <a:xfrm flipV="1">
            <a:off x="6451064" y="2014112"/>
            <a:ext cx="2994774" cy="775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6DE23D1-E16E-38EB-E708-EC77F6A1CD0B}"/>
              </a:ext>
            </a:extLst>
          </p:cNvPr>
          <p:cNvSpPr txBox="1"/>
          <p:nvPr/>
        </p:nvSpPr>
        <p:spPr>
          <a:xfrm>
            <a:off x="8364702" y="2604844"/>
            <a:ext cx="1932458" cy="34778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/>
              <a:t>CLASS</a:t>
            </a:r>
            <a:r>
              <a:rPr lang="pt-PT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 err="1"/>
              <a:t>level</a:t>
            </a: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 err="1"/>
              <a:t>page</a:t>
            </a:r>
            <a:r>
              <a:rPr lang="en-US" dirty="0"/>
              <a:t>_num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block_num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Par_num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Line_num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Word_num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Box : Box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Text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Children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Parent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Type</a:t>
            </a:r>
          </a:p>
          <a:p>
            <a:pPr algn="ctr"/>
            <a:r>
              <a:rPr lang="en-US" sz="2400" b="1" dirty="0"/>
              <a:t>…</a:t>
            </a:r>
          </a:p>
        </p:txBody>
      </p:sp>
      <p:cxnSp>
        <p:nvCxnSpPr>
          <p:cNvPr id="30" name="Conexão reta 29">
            <a:extLst>
              <a:ext uri="{FF2B5EF4-FFF2-40B4-BE49-F238E27FC236}">
                <a16:creationId xmlns:a16="http://schemas.microsoft.com/office/drawing/2014/main" id="{B49FE55D-4F04-D840-44E2-DD26EF8566AB}"/>
              </a:ext>
            </a:extLst>
          </p:cNvPr>
          <p:cNvCxnSpPr>
            <a:cxnSpLocks/>
          </p:cNvCxnSpPr>
          <p:nvPr/>
        </p:nvCxnSpPr>
        <p:spPr>
          <a:xfrm flipV="1">
            <a:off x="8364702" y="1969261"/>
            <a:ext cx="1742989" cy="635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09A0D31B-2FE1-C54B-5698-488B6631464F}"/>
              </a:ext>
            </a:extLst>
          </p:cNvPr>
          <p:cNvCxnSpPr>
            <a:cxnSpLocks/>
          </p:cNvCxnSpPr>
          <p:nvPr/>
        </p:nvCxnSpPr>
        <p:spPr>
          <a:xfrm flipV="1">
            <a:off x="10297160" y="1959681"/>
            <a:ext cx="929607" cy="635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876725FC-1F3B-F81B-C846-42BEFB40A6E1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28" name="Google Shape;507;p70">
              <a:extLst>
                <a:ext uri="{FF2B5EF4-FFF2-40B4-BE49-F238E27FC236}">
                  <a16:creationId xmlns:a16="http://schemas.microsoft.com/office/drawing/2014/main" id="{B91ECCE0-7384-AF41-CAE1-E3147DB57C19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33" name="Google Shape;508;p70">
                <a:extLst>
                  <a:ext uri="{FF2B5EF4-FFF2-40B4-BE49-F238E27FC236}">
                    <a16:creationId xmlns:a16="http://schemas.microsoft.com/office/drawing/2014/main" id="{DE41286F-0E8B-0D9A-39FB-271A90715985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509;p70">
                <a:extLst>
                  <a:ext uri="{FF2B5EF4-FFF2-40B4-BE49-F238E27FC236}">
                    <a16:creationId xmlns:a16="http://schemas.microsoft.com/office/drawing/2014/main" id="{F9BBD2C2-648C-9054-D753-58DEDD5B7816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1" name="Google Shape;510;p70">
              <a:extLst>
                <a:ext uri="{FF2B5EF4-FFF2-40B4-BE49-F238E27FC236}">
                  <a16:creationId xmlns:a16="http://schemas.microsoft.com/office/drawing/2014/main" id="{B9AD33C7-C78E-B59D-D978-C904866AF99D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35" name="Retângulo: Canto Cortado 34">
            <a:extLst>
              <a:ext uri="{FF2B5EF4-FFF2-40B4-BE49-F238E27FC236}">
                <a16:creationId xmlns:a16="http://schemas.microsoft.com/office/drawing/2014/main" id="{E87627CA-90A1-63D3-0315-071228EBB267}"/>
              </a:ext>
            </a:extLst>
          </p:cNvPr>
          <p:cNvSpPr/>
          <p:nvPr/>
        </p:nvSpPr>
        <p:spPr>
          <a:xfrm>
            <a:off x="-93190" y="71675"/>
            <a:ext cx="1587140" cy="460652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4.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Trabalho Realizado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sp>
        <p:nvSpPr>
          <p:cNvPr id="37" name="Marcador de Posição do Número do Diapositivo 36">
            <a:extLst>
              <a:ext uri="{FF2B5EF4-FFF2-40B4-BE49-F238E27FC236}">
                <a16:creationId xmlns:a16="http://schemas.microsoft.com/office/drawing/2014/main" id="{7399A0C5-9645-C014-CE23-EDB929D2D8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2320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270934" y="335420"/>
            <a:ext cx="4021666" cy="453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b="1" dirty="0"/>
              <a:t>Limpeza de blocos</a:t>
            </a:r>
          </a:p>
          <a:p>
            <a:pPr lvl="1" algn="l">
              <a:buFontTx/>
              <a:buChar char="•"/>
            </a:pPr>
            <a:r>
              <a:rPr lang="pt-PT" sz="2000" b="1" dirty="0"/>
              <a:t>Blocos vazios (não delimitadores ou imagens)</a:t>
            </a:r>
          </a:p>
          <a:p>
            <a:pPr lvl="1" algn="l">
              <a:buFontTx/>
              <a:buChar char="•"/>
            </a:pPr>
            <a:r>
              <a:rPr lang="pt-PT" sz="2000" b="1" dirty="0"/>
              <a:t>Blocos sobrepostos</a:t>
            </a:r>
          </a:p>
          <a:p>
            <a:pPr lvl="1" algn="l">
              <a:buFontTx/>
              <a:buChar char="•"/>
            </a:pPr>
            <a:r>
              <a:rPr lang="pt-PT" sz="2000" dirty="0"/>
              <a:t>Interseções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Fix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m texto, jornal, Publicação, Papel de imprensa&#10;&#10;Descrição gerada automaticamente">
            <a:extLst>
              <a:ext uri="{FF2B5EF4-FFF2-40B4-BE49-F238E27FC236}">
                <a16:creationId xmlns:a16="http://schemas.microsoft.com/office/drawing/2014/main" id="{6A8C666B-4DEA-FB2D-7AAD-A3848C430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67" y="953250"/>
            <a:ext cx="3510437" cy="51303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m 14" descr="Uma imagem com texto, jornal, Publicação, Papel de imprensa&#10;&#10;Descrição gerada automaticamente">
            <a:extLst>
              <a:ext uri="{FF2B5EF4-FFF2-40B4-BE49-F238E27FC236}">
                <a16:creationId xmlns:a16="http://schemas.microsoft.com/office/drawing/2014/main" id="{E48D09EF-E125-6730-CC30-A8016C96A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997" y="931568"/>
            <a:ext cx="3525274" cy="515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772BA9E8-6714-82F5-4675-DBBD7D721C3A}"/>
              </a:ext>
            </a:extLst>
          </p:cNvPr>
          <p:cNvSpPr/>
          <p:nvPr/>
        </p:nvSpPr>
        <p:spPr>
          <a:xfrm>
            <a:off x="8028350" y="3330956"/>
            <a:ext cx="393700" cy="258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5869DF9-488F-B1CB-B3D8-2AC2C1582C67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5" name="Google Shape;507;p70">
              <a:extLst>
                <a:ext uri="{FF2B5EF4-FFF2-40B4-BE49-F238E27FC236}">
                  <a16:creationId xmlns:a16="http://schemas.microsoft.com/office/drawing/2014/main" id="{A74F977A-7E5F-8618-E022-CAD5ACE9E0B8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17" name="Google Shape;508;p70">
                <a:extLst>
                  <a:ext uri="{FF2B5EF4-FFF2-40B4-BE49-F238E27FC236}">
                    <a16:creationId xmlns:a16="http://schemas.microsoft.com/office/drawing/2014/main" id="{54356C99-2C73-A461-4659-DAF684AECBAB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509;p70">
                <a:extLst>
                  <a:ext uri="{FF2B5EF4-FFF2-40B4-BE49-F238E27FC236}">
                    <a16:creationId xmlns:a16="http://schemas.microsoft.com/office/drawing/2014/main" id="{07053A32-0E75-EFDE-6F8C-5EB5FA4163ED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" name="Google Shape;510;p70">
              <a:extLst>
                <a:ext uri="{FF2B5EF4-FFF2-40B4-BE49-F238E27FC236}">
                  <a16:creationId xmlns:a16="http://schemas.microsoft.com/office/drawing/2014/main" id="{371171F4-5924-863E-1E2E-D67664CC500C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19" name="Retângulo: Canto Cortado 18">
            <a:extLst>
              <a:ext uri="{FF2B5EF4-FFF2-40B4-BE49-F238E27FC236}">
                <a16:creationId xmlns:a16="http://schemas.microsoft.com/office/drawing/2014/main" id="{EAC45FA8-B902-5FAE-D111-2393E2F28415}"/>
              </a:ext>
            </a:extLst>
          </p:cNvPr>
          <p:cNvSpPr/>
          <p:nvPr/>
        </p:nvSpPr>
        <p:spPr>
          <a:xfrm>
            <a:off x="-93190" y="71675"/>
            <a:ext cx="1587140" cy="460652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4.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Trabalho Realizado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sp>
        <p:nvSpPr>
          <p:cNvPr id="21" name="Marcador de Posição do Número do Diapositivo 20">
            <a:extLst>
              <a:ext uri="{FF2B5EF4-FFF2-40B4-BE49-F238E27FC236}">
                <a16:creationId xmlns:a16="http://schemas.microsoft.com/office/drawing/2014/main" id="{4A14AE7C-42A7-0725-C6E1-4478F7A338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6537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271002" y="616955"/>
            <a:ext cx="4021666" cy="391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b="1" dirty="0"/>
              <a:t>Limpeza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Blocos vazios (não delimitadores ou imagens)</a:t>
            </a:r>
          </a:p>
          <a:p>
            <a:pPr lvl="1" algn="l">
              <a:buFontTx/>
              <a:buChar char="•"/>
            </a:pPr>
            <a:r>
              <a:rPr lang="pt-PT" sz="2000" dirty="0"/>
              <a:t>Blocos sobrepostos</a:t>
            </a:r>
            <a:endParaRPr lang="pt-PT" sz="2000" b="1" dirty="0"/>
          </a:p>
          <a:p>
            <a:pPr lvl="1" algn="l">
              <a:buFontTx/>
              <a:buChar char="•"/>
            </a:pPr>
            <a:r>
              <a:rPr lang="pt-PT" sz="2000" b="1" dirty="0"/>
              <a:t>Interseções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Fix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772BA9E8-6714-82F5-4675-DBBD7D721C3A}"/>
              </a:ext>
            </a:extLst>
          </p:cNvPr>
          <p:cNvSpPr/>
          <p:nvPr/>
        </p:nvSpPr>
        <p:spPr>
          <a:xfrm>
            <a:off x="7826904" y="2238965"/>
            <a:ext cx="393700" cy="258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Imagem 4" descr="Uma imagem com texto, jornal, Publicação, papel&#10;&#10;Descrição gerada automaticamente">
            <a:extLst>
              <a:ext uri="{FF2B5EF4-FFF2-40B4-BE49-F238E27FC236}">
                <a16:creationId xmlns:a16="http://schemas.microsoft.com/office/drawing/2014/main" id="{DEAF04B1-4DE5-D8D1-0964-C9426EDE13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9" t="7917" r="26217" b="69527"/>
          <a:stretch/>
        </p:blipFill>
        <p:spPr>
          <a:xfrm>
            <a:off x="4927898" y="1038220"/>
            <a:ext cx="2460626" cy="28431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m 16" descr="Uma imagem com texto, jornal, Publicação, papel&#10;&#10;Descrição gerada automaticamente">
            <a:extLst>
              <a:ext uri="{FF2B5EF4-FFF2-40B4-BE49-F238E27FC236}">
                <a16:creationId xmlns:a16="http://schemas.microsoft.com/office/drawing/2014/main" id="{774119C4-50E2-CC69-B4F6-A7EA7FAFB6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64" t="7912" r="24774" b="67099"/>
          <a:stretch/>
        </p:blipFill>
        <p:spPr>
          <a:xfrm>
            <a:off x="8658984" y="1023015"/>
            <a:ext cx="2460626" cy="2851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1C1B0BE-1B28-C6DD-FD15-52D0CA03EE24}"/>
              </a:ext>
            </a:extLst>
          </p:cNvPr>
          <p:cNvSpPr/>
          <p:nvPr/>
        </p:nvSpPr>
        <p:spPr>
          <a:xfrm>
            <a:off x="5177307" y="4496522"/>
            <a:ext cx="2155065" cy="472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05056BF-567C-63E2-FAC3-72808983DF67}"/>
              </a:ext>
            </a:extLst>
          </p:cNvPr>
          <p:cNvSpPr/>
          <p:nvPr/>
        </p:nvSpPr>
        <p:spPr>
          <a:xfrm>
            <a:off x="5233459" y="4822787"/>
            <a:ext cx="2155065" cy="673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F7B7FAA6-7705-D85B-E634-CC979437E96B}"/>
              </a:ext>
            </a:extLst>
          </p:cNvPr>
          <p:cNvSpPr/>
          <p:nvPr/>
        </p:nvSpPr>
        <p:spPr>
          <a:xfrm>
            <a:off x="7826904" y="4872812"/>
            <a:ext cx="393700" cy="258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22BEEC2-2559-2AB1-31E2-12840E0D8C90}"/>
              </a:ext>
            </a:extLst>
          </p:cNvPr>
          <p:cNvSpPr/>
          <p:nvPr/>
        </p:nvSpPr>
        <p:spPr>
          <a:xfrm>
            <a:off x="8751194" y="4496522"/>
            <a:ext cx="2155065" cy="326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1537557-2D47-34A2-1E73-54A318094636}"/>
              </a:ext>
            </a:extLst>
          </p:cNvPr>
          <p:cNvSpPr/>
          <p:nvPr/>
        </p:nvSpPr>
        <p:spPr>
          <a:xfrm>
            <a:off x="8807346" y="4822787"/>
            <a:ext cx="2155065" cy="673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05CB8A4-4D37-A730-D3BA-722D2D8BA68B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18" name="Google Shape;507;p70">
              <a:extLst>
                <a:ext uri="{FF2B5EF4-FFF2-40B4-BE49-F238E27FC236}">
                  <a16:creationId xmlns:a16="http://schemas.microsoft.com/office/drawing/2014/main" id="{10B637AF-41FE-979A-5CBF-B2C2C3462A45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22" name="Google Shape;508;p70">
                <a:extLst>
                  <a:ext uri="{FF2B5EF4-FFF2-40B4-BE49-F238E27FC236}">
                    <a16:creationId xmlns:a16="http://schemas.microsoft.com/office/drawing/2014/main" id="{84167D71-9C57-0C84-72E9-0C39075FC348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509;p70">
                <a:extLst>
                  <a:ext uri="{FF2B5EF4-FFF2-40B4-BE49-F238E27FC236}">
                    <a16:creationId xmlns:a16="http://schemas.microsoft.com/office/drawing/2014/main" id="{0AEAC156-74D9-8413-7F4F-6CB50C783DAB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1" name="Google Shape;510;p70">
              <a:extLst>
                <a:ext uri="{FF2B5EF4-FFF2-40B4-BE49-F238E27FC236}">
                  <a16:creationId xmlns:a16="http://schemas.microsoft.com/office/drawing/2014/main" id="{3A412BA8-1E66-0A09-B9EC-1AD3D8EB8796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24" name="Retângulo: Canto Cortado 23">
            <a:extLst>
              <a:ext uri="{FF2B5EF4-FFF2-40B4-BE49-F238E27FC236}">
                <a16:creationId xmlns:a16="http://schemas.microsoft.com/office/drawing/2014/main" id="{CD2D5B10-B332-3FD3-49D8-E9734F14DD01}"/>
              </a:ext>
            </a:extLst>
          </p:cNvPr>
          <p:cNvSpPr/>
          <p:nvPr/>
        </p:nvSpPr>
        <p:spPr>
          <a:xfrm>
            <a:off x="-93190" y="71675"/>
            <a:ext cx="1587140" cy="460652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4.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Trabalho Realizado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sp>
        <p:nvSpPr>
          <p:cNvPr id="26" name="Marcador de Posição do Número do Diapositivo 25">
            <a:extLst>
              <a:ext uri="{FF2B5EF4-FFF2-40B4-BE49-F238E27FC236}">
                <a16:creationId xmlns:a16="http://schemas.microsoft.com/office/drawing/2014/main" id="{1FBD8A02-F394-1222-41D5-7E47CBB6BA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1040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862770" cy="551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b="1" dirty="0"/>
              <a:t>Análise de 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Tamanho de letra normal</a:t>
            </a:r>
            <a:br>
              <a:rPr lang="pt-PT" sz="2000" dirty="0"/>
            </a:br>
            <a:r>
              <a:rPr lang="pt-PT" sz="2000" dirty="0"/>
              <a:t>Média do tamanho das linhas, retirando </a:t>
            </a:r>
            <a:r>
              <a:rPr lang="pt-PT" sz="2000" dirty="0" err="1"/>
              <a:t>outliers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Espaçamento entre linhas</a:t>
            </a:r>
          </a:p>
          <a:p>
            <a:pPr lvl="1" algn="l">
              <a:buFontTx/>
              <a:buChar char="•"/>
            </a:pPr>
            <a:r>
              <a:rPr lang="pt-PT" sz="2000" dirty="0"/>
              <a:t>Estimativa do número de colunas, utilizando as margens dos blocos.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Categorização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Título</a:t>
            </a:r>
          </a:p>
          <a:p>
            <a:pPr lvl="1" algn="l">
              <a:buFontTx/>
              <a:buChar char="•"/>
            </a:pPr>
            <a:r>
              <a:rPr lang="pt-PT" sz="2000" dirty="0"/>
              <a:t>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Delimitador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Imagem</a:t>
            </a:r>
          </a:p>
          <a:p>
            <a:pPr lvl="1" algn="l">
              <a:buFontTx/>
              <a:buChar char="•"/>
            </a:pPr>
            <a:r>
              <a:rPr lang="pt-PT" sz="2000" dirty="0"/>
              <a:t>Legenda</a:t>
            </a:r>
          </a:p>
          <a:p>
            <a:pPr lvl="1" algn="l">
              <a:buFontTx/>
              <a:buChar char="•"/>
            </a:pPr>
            <a:r>
              <a:rPr lang="pt-PT" sz="2000" dirty="0"/>
              <a:t>Outro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Cálculo de </a:t>
            </a:r>
            <a:r>
              <a:rPr lang="pt-PT" sz="2000" dirty="0" err="1"/>
              <a:t>template</a:t>
            </a:r>
            <a:br>
              <a:rPr lang="pt-PT" sz="2000" b="1" dirty="0"/>
            </a:br>
            <a:r>
              <a:rPr lang="pt-PT" sz="2000" dirty="0"/>
              <a:t>(Utilizando delimitadores)</a:t>
            </a:r>
            <a:endParaRPr lang="pt-PT" sz="2000" b="1" dirty="0"/>
          </a:p>
          <a:p>
            <a:pPr lvl="1" algn="l">
              <a:buFontTx/>
              <a:buChar char="•"/>
            </a:pPr>
            <a:r>
              <a:rPr lang="pt-PT" sz="2000" dirty="0" err="1"/>
              <a:t>Header</a:t>
            </a:r>
            <a:endParaRPr lang="pt-PT" sz="2000" dirty="0"/>
          </a:p>
          <a:p>
            <a:pPr lvl="1" algn="l">
              <a:buFontTx/>
              <a:buChar char="•"/>
            </a:pPr>
            <a:r>
              <a:rPr lang="pt-PT" sz="2000" dirty="0"/>
              <a:t>Body</a:t>
            </a:r>
          </a:p>
          <a:p>
            <a:pPr lvl="1" algn="l">
              <a:buFontTx/>
              <a:buChar char="•"/>
            </a:pPr>
            <a:r>
              <a:rPr lang="pt-PT" sz="2000" dirty="0" err="1"/>
              <a:t>Footer</a:t>
            </a:r>
            <a:endParaRPr lang="pt-PT" sz="2000" dirty="0"/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42A3FD1D-61F9-9751-2841-51EFBAF78DD6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5" name="Google Shape;507;p70">
              <a:extLst>
                <a:ext uri="{FF2B5EF4-FFF2-40B4-BE49-F238E27FC236}">
                  <a16:creationId xmlns:a16="http://schemas.microsoft.com/office/drawing/2014/main" id="{500333FA-B0AE-AC41-4185-99841FB0C105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15" name="Google Shape;508;p70">
                <a:extLst>
                  <a:ext uri="{FF2B5EF4-FFF2-40B4-BE49-F238E27FC236}">
                    <a16:creationId xmlns:a16="http://schemas.microsoft.com/office/drawing/2014/main" id="{5C4EF474-84A8-8FEF-66FA-C25C2E778CF1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509;p70">
                <a:extLst>
                  <a:ext uri="{FF2B5EF4-FFF2-40B4-BE49-F238E27FC236}">
                    <a16:creationId xmlns:a16="http://schemas.microsoft.com/office/drawing/2014/main" id="{D8389A33-328C-B355-60FD-EB0715D856D7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" name="Google Shape;510;p70">
              <a:extLst>
                <a:ext uri="{FF2B5EF4-FFF2-40B4-BE49-F238E27FC236}">
                  <a16:creationId xmlns:a16="http://schemas.microsoft.com/office/drawing/2014/main" id="{BC83D872-1E91-0CC8-223F-C3FC18BA4C4E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17" name="Retângulo: Canto Cortado 16">
            <a:extLst>
              <a:ext uri="{FF2B5EF4-FFF2-40B4-BE49-F238E27FC236}">
                <a16:creationId xmlns:a16="http://schemas.microsoft.com/office/drawing/2014/main" id="{DA079BBC-1F3A-4667-BE87-FE573E0C2AA1}"/>
              </a:ext>
            </a:extLst>
          </p:cNvPr>
          <p:cNvSpPr/>
          <p:nvPr/>
        </p:nvSpPr>
        <p:spPr>
          <a:xfrm>
            <a:off x="-93190" y="71675"/>
            <a:ext cx="1587140" cy="460652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4.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Trabalho Realizado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sp>
        <p:nvSpPr>
          <p:cNvPr id="19" name="Marcador de Posição do Número do Diapositivo 18">
            <a:extLst>
              <a:ext uri="{FF2B5EF4-FFF2-40B4-BE49-F238E27FC236}">
                <a16:creationId xmlns:a16="http://schemas.microsoft.com/office/drawing/2014/main" id="{91C5CF80-1DFC-2375-07EC-3E179B5744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0007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862770" cy="551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dirty="0"/>
              <a:t>Análise de 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Tamanho de letra normal</a:t>
            </a:r>
            <a:br>
              <a:rPr lang="pt-PT" sz="2000" dirty="0"/>
            </a:br>
            <a:r>
              <a:rPr lang="pt-PT" sz="2000" dirty="0"/>
              <a:t>Média do tamanho das linhas, retirando </a:t>
            </a:r>
            <a:r>
              <a:rPr lang="pt-PT" sz="2000" dirty="0" err="1"/>
              <a:t>outliers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Espaçamento entre linhas</a:t>
            </a:r>
          </a:p>
          <a:p>
            <a:pPr lvl="1" algn="l">
              <a:buFontTx/>
              <a:buChar char="•"/>
            </a:pPr>
            <a:r>
              <a:rPr lang="pt-PT" sz="2000" dirty="0"/>
              <a:t>Estimativa do número de colunas, utilizando as margens dos blocos.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b="1" dirty="0"/>
              <a:t>Categorização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Título</a:t>
            </a:r>
          </a:p>
          <a:p>
            <a:pPr lvl="1" algn="l">
              <a:buFontTx/>
              <a:buChar char="•"/>
            </a:pPr>
            <a:r>
              <a:rPr lang="pt-PT" sz="2000" dirty="0"/>
              <a:t>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Delimitador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Imagem</a:t>
            </a:r>
          </a:p>
          <a:p>
            <a:pPr lvl="1" algn="l">
              <a:buFontTx/>
              <a:buChar char="•"/>
            </a:pPr>
            <a:r>
              <a:rPr lang="pt-PT" sz="2000" dirty="0"/>
              <a:t>Legenda</a:t>
            </a:r>
          </a:p>
          <a:p>
            <a:pPr lvl="1" algn="l">
              <a:buFontTx/>
              <a:buChar char="•"/>
            </a:pPr>
            <a:r>
              <a:rPr lang="pt-PT" sz="2000" dirty="0"/>
              <a:t>Outro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Cálculo de </a:t>
            </a:r>
            <a:r>
              <a:rPr lang="pt-PT" sz="2000" dirty="0" err="1"/>
              <a:t>template</a:t>
            </a:r>
            <a:br>
              <a:rPr lang="pt-PT" sz="2000" b="1" dirty="0"/>
            </a:br>
            <a:r>
              <a:rPr lang="pt-PT" sz="2000" dirty="0"/>
              <a:t>(Utilizando delimitadores)</a:t>
            </a:r>
            <a:endParaRPr lang="pt-PT" sz="2000" b="1" dirty="0"/>
          </a:p>
          <a:p>
            <a:pPr lvl="1" algn="l">
              <a:buFontTx/>
              <a:buChar char="•"/>
            </a:pPr>
            <a:r>
              <a:rPr lang="pt-PT" sz="2000" dirty="0" err="1"/>
              <a:t>Header</a:t>
            </a:r>
            <a:endParaRPr lang="pt-PT" sz="2000" dirty="0"/>
          </a:p>
          <a:p>
            <a:pPr lvl="1" algn="l">
              <a:buFontTx/>
              <a:buChar char="•"/>
            </a:pPr>
            <a:r>
              <a:rPr lang="pt-PT" sz="2000" dirty="0"/>
              <a:t>Body</a:t>
            </a:r>
          </a:p>
          <a:p>
            <a:pPr lvl="1" algn="l">
              <a:buFontTx/>
              <a:buChar char="•"/>
            </a:pPr>
            <a:r>
              <a:rPr lang="pt-PT" sz="2000" dirty="0" err="1"/>
              <a:t>Footer</a:t>
            </a:r>
            <a:endParaRPr lang="pt-PT" sz="2000" dirty="0"/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EC36304A-363F-6083-FFA2-D045CB1ED977}"/>
              </a:ext>
            </a:extLst>
          </p:cNvPr>
          <p:cNvSpPr txBox="1"/>
          <p:nvPr/>
        </p:nvSpPr>
        <p:spPr>
          <a:xfrm>
            <a:off x="5454952" y="2461341"/>
            <a:ext cx="638773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2000" b="1" dirty="0"/>
              <a:t>Título: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Tem texto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tamanho de linha </a:t>
            </a:r>
            <a:r>
              <a:rPr lang="en-US" sz="2000" dirty="0"/>
              <a:t>&gt; </a:t>
            </a:r>
            <a:r>
              <a:rPr lang="pt-PT" sz="2000" dirty="0"/>
              <a:t>tamanho normal de texto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3212A1B-1F44-9FE0-A674-DE9AEF3C27BA}"/>
              </a:ext>
            </a:extLst>
          </p:cNvPr>
          <p:cNvSpPr txBox="1"/>
          <p:nvPr/>
        </p:nvSpPr>
        <p:spPr>
          <a:xfrm>
            <a:off x="5454953" y="1089079"/>
            <a:ext cx="638773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2000" b="1" dirty="0"/>
              <a:t>Texto: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Tem texto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tamanho de linha </a:t>
            </a:r>
            <a:r>
              <a:rPr lang="en-US" sz="2000" dirty="0"/>
              <a:t>&lt;= </a:t>
            </a:r>
            <a:r>
              <a:rPr lang="pt-PT" sz="2000" dirty="0"/>
              <a:t>tamanho normal de texto * 1,3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tamanho de linha </a:t>
            </a:r>
            <a:r>
              <a:rPr lang="en-US" sz="2000" dirty="0"/>
              <a:t>&gt;= </a:t>
            </a:r>
            <a:r>
              <a:rPr lang="pt-PT" sz="2000" dirty="0"/>
              <a:t>tamanho normal de texto * 1,3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4467D44-3267-B507-38D9-D93ECAE15D2B}"/>
              </a:ext>
            </a:extLst>
          </p:cNvPr>
          <p:cNvSpPr txBox="1"/>
          <p:nvPr/>
        </p:nvSpPr>
        <p:spPr>
          <a:xfrm>
            <a:off x="5454952" y="3526137"/>
            <a:ext cx="638773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2000" b="1" dirty="0"/>
              <a:t>Legenda: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Tem texto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tamanho de linha </a:t>
            </a:r>
            <a:r>
              <a:rPr lang="en-US" sz="2000" dirty="0"/>
              <a:t>&lt; </a:t>
            </a:r>
            <a:r>
              <a:rPr lang="pt-PT" sz="2000" dirty="0"/>
              <a:t>tamanho normal de texto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192A9D3-2AF5-B3D8-3E9C-C74823570E88}"/>
              </a:ext>
            </a:extLst>
          </p:cNvPr>
          <p:cNvSpPr txBox="1"/>
          <p:nvPr/>
        </p:nvSpPr>
        <p:spPr>
          <a:xfrm>
            <a:off x="5454952" y="4615813"/>
            <a:ext cx="638773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2000" b="1" dirty="0"/>
              <a:t>Delimitador: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Vazio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largura</a:t>
            </a:r>
            <a:r>
              <a:rPr lang="en-US" sz="2000" dirty="0"/>
              <a:t> &gt;= </a:t>
            </a:r>
            <a:r>
              <a:rPr lang="en-US" sz="2000" dirty="0" err="1"/>
              <a:t>altura</a:t>
            </a:r>
            <a:r>
              <a:rPr lang="en-US" sz="2000" dirty="0"/>
              <a:t> * 4 (vice-versa)</a:t>
            </a:r>
            <a:endParaRPr lang="pt-PT" sz="2000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97B0A5AE-CAA0-2143-675E-125FAACFC46B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3" name="Google Shape;507;p70">
              <a:extLst>
                <a:ext uri="{FF2B5EF4-FFF2-40B4-BE49-F238E27FC236}">
                  <a16:creationId xmlns:a16="http://schemas.microsoft.com/office/drawing/2014/main" id="{76C15F59-472A-ACAE-A479-954E1292DC85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18" name="Google Shape;508;p70">
                <a:extLst>
                  <a:ext uri="{FF2B5EF4-FFF2-40B4-BE49-F238E27FC236}">
                    <a16:creationId xmlns:a16="http://schemas.microsoft.com/office/drawing/2014/main" id="{4D4AA932-902D-1762-D068-5B62F382AA10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509;p70">
                <a:extLst>
                  <a:ext uri="{FF2B5EF4-FFF2-40B4-BE49-F238E27FC236}">
                    <a16:creationId xmlns:a16="http://schemas.microsoft.com/office/drawing/2014/main" id="{768606DF-EDA7-EBD4-8F07-B384BC12D639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" name="Google Shape;510;p70">
              <a:extLst>
                <a:ext uri="{FF2B5EF4-FFF2-40B4-BE49-F238E27FC236}">
                  <a16:creationId xmlns:a16="http://schemas.microsoft.com/office/drawing/2014/main" id="{66876C51-7EE6-F7C8-FB97-4B87A9BAAD8D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20" name="Retângulo: Canto Cortado 19">
            <a:extLst>
              <a:ext uri="{FF2B5EF4-FFF2-40B4-BE49-F238E27FC236}">
                <a16:creationId xmlns:a16="http://schemas.microsoft.com/office/drawing/2014/main" id="{8A61DC85-AD91-FD4F-F314-7B6AABF227B5}"/>
              </a:ext>
            </a:extLst>
          </p:cNvPr>
          <p:cNvSpPr/>
          <p:nvPr/>
        </p:nvSpPr>
        <p:spPr>
          <a:xfrm>
            <a:off x="-93190" y="71675"/>
            <a:ext cx="1587140" cy="460652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4.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Trabalho Realizado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A4F80F15-8028-ED91-AE6C-C933DA88AC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3102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862770" cy="551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dirty="0"/>
              <a:t>Análise de 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Tamanho de letra normal</a:t>
            </a:r>
            <a:br>
              <a:rPr lang="pt-PT" sz="2000" dirty="0"/>
            </a:br>
            <a:r>
              <a:rPr lang="pt-PT" sz="2000" dirty="0"/>
              <a:t>Média do tamanho das linhas, retirando </a:t>
            </a:r>
            <a:r>
              <a:rPr lang="pt-PT" sz="2000" dirty="0" err="1"/>
              <a:t>outliers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Espaçamento entre linhas</a:t>
            </a:r>
          </a:p>
          <a:p>
            <a:pPr lvl="1" algn="l">
              <a:buFontTx/>
              <a:buChar char="•"/>
            </a:pPr>
            <a:r>
              <a:rPr lang="pt-PT" sz="2000" dirty="0"/>
              <a:t>Estimativa do número de colunas, utilizando as margens dos blocos.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b="1" dirty="0"/>
              <a:t>Categorização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Título</a:t>
            </a:r>
          </a:p>
          <a:p>
            <a:pPr lvl="1" algn="l">
              <a:buFontTx/>
              <a:buChar char="•"/>
            </a:pPr>
            <a:r>
              <a:rPr lang="pt-PT" sz="2000" dirty="0"/>
              <a:t>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Delimitador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Imagem</a:t>
            </a:r>
          </a:p>
          <a:p>
            <a:pPr lvl="1" algn="l">
              <a:buFontTx/>
              <a:buChar char="•"/>
            </a:pPr>
            <a:r>
              <a:rPr lang="pt-PT" sz="2000" dirty="0"/>
              <a:t>Legenda</a:t>
            </a:r>
          </a:p>
          <a:p>
            <a:pPr lvl="1" algn="l">
              <a:buFontTx/>
              <a:buChar char="•"/>
            </a:pPr>
            <a:r>
              <a:rPr lang="pt-PT" sz="2000" dirty="0"/>
              <a:t>Outro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Cálculo de </a:t>
            </a:r>
            <a:r>
              <a:rPr lang="pt-PT" sz="2000" dirty="0" err="1"/>
              <a:t>template</a:t>
            </a:r>
            <a:br>
              <a:rPr lang="pt-PT" sz="2000" b="1" dirty="0"/>
            </a:br>
            <a:r>
              <a:rPr lang="pt-PT" sz="2000" dirty="0"/>
              <a:t>(Utilizando delimitadores)</a:t>
            </a:r>
            <a:endParaRPr lang="pt-PT" sz="2000" b="1" dirty="0"/>
          </a:p>
          <a:p>
            <a:pPr lvl="1" algn="l">
              <a:buFontTx/>
              <a:buChar char="•"/>
            </a:pPr>
            <a:r>
              <a:rPr lang="pt-PT" sz="2000" dirty="0" err="1"/>
              <a:t>Header</a:t>
            </a:r>
            <a:endParaRPr lang="pt-PT" sz="2000" dirty="0"/>
          </a:p>
          <a:p>
            <a:pPr lvl="1" algn="l">
              <a:buFontTx/>
              <a:buChar char="•"/>
            </a:pPr>
            <a:r>
              <a:rPr lang="pt-PT" sz="2000" dirty="0"/>
              <a:t>Body</a:t>
            </a:r>
          </a:p>
          <a:p>
            <a:pPr lvl="1" algn="l">
              <a:buFontTx/>
              <a:buChar char="•"/>
            </a:pPr>
            <a:r>
              <a:rPr lang="pt-PT" sz="2000" dirty="0" err="1"/>
              <a:t>Footer</a:t>
            </a:r>
            <a:endParaRPr lang="pt-PT" sz="2000" dirty="0"/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m texto, jornal, Publicação, papel&#10;&#10;Descrição gerada automaticamente">
            <a:extLst>
              <a:ext uri="{FF2B5EF4-FFF2-40B4-BE49-F238E27FC236}">
                <a16:creationId xmlns:a16="http://schemas.microsoft.com/office/drawing/2014/main" id="{F7BACE61-14E3-F097-324C-FB956A016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13" y="782785"/>
            <a:ext cx="3685323" cy="52924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CC5282E-0B6C-0503-67BE-78978F8452F8}"/>
              </a:ext>
            </a:extLst>
          </p:cNvPr>
          <p:cNvSpPr/>
          <p:nvPr/>
        </p:nvSpPr>
        <p:spPr>
          <a:xfrm>
            <a:off x="9341476" y="4318132"/>
            <a:ext cx="103031" cy="1028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75B5DCD-152D-E286-4CE6-ECB5A1B593F6}"/>
              </a:ext>
            </a:extLst>
          </p:cNvPr>
          <p:cNvSpPr txBox="1"/>
          <p:nvPr/>
        </p:nvSpPr>
        <p:spPr>
          <a:xfrm>
            <a:off x="9474558" y="4198273"/>
            <a:ext cx="136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Barlow" panose="00000500000000000000" pitchFamily="2" charset="0"/>
              </a:rPr>
              <a:t>Título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90A40F2-0D84-1300-0A7C-4B3B3D8F9011}"/>
              </a:ext>
            </a:extLst>
          </p:cNvPr>
          <p:cNvSpPr/>
          <p:nvPr/>
        </p:nvSpPr>
        <p:spPr>
          <a:xfrm>
            <a:off x="9341476" y="4688607"/>
            <a:ext cx="103031" cy="10281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E3222B-40E2-ECCE-420A-36F3BBD605A8}"/>
              </a:ext>
            </a:extLst>
          </p:cNvPr>
          <p:cNvSpPr txBox="1"/>
          <p:nvPr/>
        </p:nvSpPr>
        <p:spPr>
          <a:xfrm>
            <a:off x="9474558" y="4568748"/>
            <a:ext cx="136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Barlow" panose="00000500000000000000" pitchFamily="2" charset="0"/>
              </a:rPr>
              <a:t>Texto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75D0CB1-4F72-1EDD-4713-91EFDA0936B4}"/>
              </a:ext>
            </a:extLst>
          </p:cNvPr>
          <p:cNvSpPr/>
          <p:nvPr/>
        </p:nvSpPr>
        <p:spPr>
          <a:xfrm>
            <a:off x="9341476" y="5118351"/>
            <a:ext cx="103031" cy="1028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8133101-9687-54E9-CB37-4DD8E44F8743}"/>
              </a:ext>
            </a:extLst>
          </p:cNvPr>
          <p:cNvSpPr txBox="1"/>
          <p:nvPr/>
        </p:nvSpPr>
        <p:spPr>
          <a:xfrm>
            <a:off x="9474558" y="4998492"/>
            <a:ext cx="136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Barlow" panose="00000500000000000000" pitchFamily="2" charset="0"/>
              </a:rPr>
              <a:t>Delimitador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A71D657-1913-A439-D6C8-74F2104F339F}"/>
              </a:ext>
            </a:extLst>
          </p:cNvPr>
          <p:cNvSpPr/>
          <p:nvPr/>
        </p:nvSpPr>
        <p:spPr>
          <a:xfrm>
            <a:off x="9341476" y="5500141"/>
            <a:ext cx="103031" cy="102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F260BCB-E35F-7DB3-CE6C-E2C997C8FC96}"/>
              </a:ext>
            </a:extLst>
          </p:cNvPr>
          <p:cNvSpPr txBox="1"/>
          <p:nvPr/>
        </p:nvSpPr>
        <p:spPr>
          <a:xfrm>
            <a:off x="9474558" y="5380282"/>
            <a:ext cx="136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Barlow" panose="00000500000000000000" pitchFamily="2" charset="0"/>
              </a:rPr>
              <a:t>Legenda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3CD555E-A49A-D599-583C-F2F97DCA1923}"/>
              </a:ext>
            </a:extLst>
          </p:cNvPr>
          <p:cNvSpPr/>
          <p:nvPr/>
        </p:nvSpPr>
        <p:spPr>
          <a:xfrm>
            <a:off x="9341476" y="5927743"/>
            <a:ext cx="103031" cy="102818"/>
          </a:xfrm>
          <a:prstGeom prst="rect">
            <a:avLst/>
          </a:prstGeom>
          <a:solidFill>
            <a:srgbClr val="24E213"/>
          </a:solidFill>
          <a:ln>
            <a:solidFill>
              <a:srgbClr val="24E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C4DCBFE-F132-CF03-123F-36F32544310C}"/>
              </a:ext>
            </a:extLst>
          </p:cNvPr>
          <p:cNvSpPr txBox="1"/>
          <p:nvPr/>
        </p:nvSpPr>
        <p:spPr>
          <a:xfrm>
            <a:off x="9474558" y="5807884"/>
            <a:ext cx="136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Barlow" panose="00000500000000000000" pitchFamily="2" charset="0"/>
              </a:rPr>
              <a:t>Outro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E3358B9D-0A12-BA12-CBCF-9EB4B9E35925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23" name="Google Shape;507;p70">
              <a:extLst>
                <a:ext uri="{FF2B5EF4-FFF2-40B4-BE49-F238E27FC236}">
                  <a16:creationId xmlns:a16="http://schemas.microsoft.com/office/drawing/2014/main" id="{83E433D6-1663-B441-3474-EF269104FE19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25" name="Google Shape;508;p70">
                <a:extLst>
                  <a:ext uri="{FF2B5EF4-FFF2-40B4-BE49-F238E27FC236}">
                    <a16:creationId xmlns:a16="http://schemas.microsoft.com/office/drawing/2014/main" id="{401113F1-A237-168B-D047-A53A8D8CDA85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509;p70">
                <a:extLst>
                  <a:ext uri="{FF2B5EF4-FFF2-40B4-BE49-F238E27FC236}">
                    <a16:creationId xmlns:a16="http://schemas.microsoft.com/office/drawing/2014/main" id="{0346253E-410E-4A49-324E-10B84A212E2B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4" name="Google Shape;510;p70">
              <a:extLst>
                <a:ext uri="{FF2B5EF4-FFF2-40B4-BE49-F238E27FC236}">
                  <a16:creationId xmlns:a16="http://schemas.microsoft.com/office/drawing/2014/main" id="{4DAE2A8A-2DB1-3E59-FED8-88BD8F524286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27" name="Retângulo: Canto Cortado 26">
            <a:extLst>
              <a:ext uri="{FF2B5EF4-FFF2-40B4-BE49-F238E27FC236}">
                <a16:creationId xmlns:a16="http://schemas.microsoft.com/office/drawing/2014/main" id="{79E71994-0810-C677-B3E2-55C7BE326A85}"/>
              </a:ext>
            </a:extLst>
          </p:cNvPr>
          <p:cNvSpPr/>
          <p:nvPr/>
        </p:nvSpPr>
        <p:spPr>
          <a:xfrm>
            <a:off x="-93190" y="71675"/>
            <a:ext cx="1587140" cy="460652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4.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Trabalho Realizado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sp>
        <p:nvSpPr>
          <p:cNvPr id="29" name="Marcador de Posição do Número do Diapositivo 28">
            <a:extLst>
              <a:ext uri="{FF2B5EF4-FFF2-40B4-BE49-F238E27FC236}">
                <a16:creationId xmlns:a16="http://schemas.microsoft.com/office/drawing/2014/main" id="{C61F1C6B-5DF6-D4D8-7895-C7B22AA7AF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1795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jornal, Publicação, Papel de imprensa&#10;&#10;Descrição gerada automaticamente">
            <a:extLst>
              <a:ext uri="{FF2B5EF4-FFF2-40B4-BE49-F238E27FC236}">
                <a16:creationId xmlns:a16="http://schemas.microsoft.com/office/drawing/2014/main" id="{54FAC9D7-5DE3-9302-0B88-3C5C5ED336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" b="3551"/>
          <a:stretch/>
        </p:blipFill>
        <p:spPr>
          <a:xfrm>
            <a:off x="6686045" y="806929"/>
            <a:ext cx="4021144" cy="52898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862770" cy="551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dirty="0"/>
              <a:t>Análise de 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Tamanho de letra normal</a:t>
            </a:r>
            <a:br>
              <a:rPr lang="pt-PT" sz="2000" dirty="0"/>
            </a:br>
            <a:r>
              <a:rPr lang="pt-PT" sz="2000" dirty="0"/>
              <a:t>Média do tamanho das linhas, retirando </a:t>
            </a:r>
            <a:r>
              <a:rPr lang="pt-PT" sz="2000" dirty="0" err="1"/>
              <a:t>outliers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Espaçamento entre linhas</a:t>
            </a:r>
          </a:p>
          <a:p>
            <a:pPr lvl="1" algn="l">
              <a:buFontTx/>
              <a:buChar char="•"/>
            </a:pPr>
            <a:r>
              <a:rPr lang="pt-PT" sz="2000" dirty="0"/>
              <a:t>Estimativa do número de colunas, utilizando as margens dos blocos.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Categorização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Título</a:t>
            </a:r>
          </a:p>
          <a:p>
            <a:pPr lvl="1" algn="l">
              <a:buFontTx/>
              <a:buChar char="•"/>
            </a:pPr>
            <a:r>
              <a:rPr lang="pt-PT" sz="2000" dirty="0"/>
              <a:t>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Delimitador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Imagem</a:t>
            </a:r>
          </a:p>
          <a:p>
            <a:pPr lvl="1" algn="l">
              <a:buFontTx/>
              <a:buChar char="•"/>
            </a:pPr>
            <a:r>
              <a:rPr lang="pt-PT" sz="2000" dirty="0"/>
              <a:t>Legenda</a:t>
            </a:r>
          </a:p>
          <a:p>
            <a:pPr lvl="1" algn="l">
              <a:buFontTx/>
              <a:buChar char="•"/>
            </a:pPr>
            <a:r>
              <a:rPr lang="pt-PT" sz="2000" dirty="0"/>
              <a:t>Outro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b="1" dirty="0"/>
              <a:t>Cálculo de </a:t>
            </a:r>
            <a:r>
              <a:rPr lang="pt-PT" sz="2000" b="1" dirty="0" err="1"/>
              <a:t>template</a:t>
            </a:r>
            <a:br>
              <a:rPr lang="pt-PT" sz="2000" b="1" dirty="0"/>
            </a:br>
            <a:r>
              <a:rPr lang="pt-PT" sz="2000" dirty="0"/>
              <a:t>(Utilizando delimitadores)</a:t>
            </a:r>
            <a:endParaRPr lang="pt-PT" sz="2000" b="1" dirty="0"/>
          </a:p>
          <a:p>
            <a:pPr lvl="1" algn="l">
              <a:buFontTx/>
              <a:buChar char="•"/>
            </a:pPr>
            <a:r>
              <a:rPr lang="pt-PT" sz="2000" dirty="0" err="1"/>
              <a:t>Header</a:t>
            </a:r>
            <a:endParaRPr lang="pt-PT" sz="2000" dirty="0"/>
          </a:p>
          <a:p>
            <a:pPr lvl="1" algn="l">
              <a:buFontTx/>
              <a:buChar char="•"/>
            </a:pPr>
            <a:r>
              <a:rPr lang="pt-PT" sz="2000" dirty="0"/>
              <a:t>Body</a:t>
            </a:r>
          </a:p>
          <a:p>
            <a:pPr lvl="1" algn="l">
              <a:buFontTx/>
              <a:buChar char="•"/>
            </a:pPr>
            <a:r>
              <a:rPr lang="pt-PT" sz="2000" dirty="0" err="1"/>
              <a:t>Footer</a:t>
            </a:r>
            <a:endParaRPr lang="pt-PT" sz="2000" dirty="0"/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388E576-C141-18E4-A282-BD31AB2C64D8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5" name="Google Shape;507;p70">
              <a:extLst>
                <a:ext uri="{FF2B5EF4-FFF2-40B4-BE49-F238E27FC236}">
                  <a16:creationId xmlns:a16="http://schemas.microsoft.com/office/drawing/2014/main" id="{7D2AC5D7-9FED-ACB3-A65F-9E10FE384DCF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15" name="Google Shape;508;p70">
                <a:extLst>
                  <a:ext uri="{FF2B5EF4-FFF2-40B4-BE49-F238E27FC236}">
                    <a16:creationId xmlns:a16="http://schemas.microsoft.com/office/drawing/2014/main" id="{5A74802B-DAB9-CA6F-1E08-DAB827C3D55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509;p70">
                <a:extLst>
                  <a:ext uri="{FF2B5EF4-FFF2-40B4-BE49-F238E27FC236}">
                    <a16:creationId xmlns:a16="http://schemas.microsoft.com/office/drawing/2014/main" id="{C1EFAB92-DE62-B020-124E-2CC49EC10451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" name="Google Shape;510;p70">
              <a:extLst>
                <a:ext uri="{FF2B5EF4-FFF2-40B4-BE49-F238E27FC236}">
                  <a16:creationId xmlns:a16="http://schemas.microsoft.com/office/drawing/2014/main" id="{DFFB7655-4572-7CA1-DF52-71AAA34CD379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17" name="Retângulo: Canto Cortado 16">
            <a:extLst>
              <a:ext uri="{FF2B5EF4-FFF2-40B4-BE49-F238E27FC236}">
                <a16:creationId xmlns:a16="http://schemas.microsoft.com/office/drawing/2014/main" id="{E0B24A7F-D5CF-0ED2-60D1-F09E89D66AD5}"/>
              </a:ext>
            </a:extLst>
          </p:cNvPr>
          <p:cNvSpPr/>
          <p:nvPr/>
        </p:nvSpPr>
        <p:spPr>
          <a:xfrm>
            <a:off x="-93190" y="71675"/>
            <a:ext cx="1587140" cy="460652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4.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Trabalho Realizado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sp>
        <p:nvSpPr>
          <p:cNvPr id="19" name="Marcador de Posição do Número do Diapositivo 18">
            <a:extLst>
              <a:ext uri="{FF2B5EF4-FFF2-40B4-BE49-F238E27FC236}">
                <a16:creationId xmlns:a16="http://schemas.microsoft.com/office/drawing/2014/main" id="{805378D3-0328-D552-2141-A1B8FDB8A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01896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862770" cy="551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dirty="0"/>
              <a:t>Análise de 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Tamanho de letra normal</a:t>
            </a:r>
            <a:br>
              <a:rPr lang="pt-PT" sz="2000" dirty="0"/>
            </a:br>
            <a:r>
              <a:rPr lang="pt-PT" sz="2000" dirty="0"/>
              <a:t>Média do tamanho das linhas, retirando </a:t>
            </a:r>
            <a:r>
              <a:rPr lang="pt-PT" sz="2000" dirty="0" err="1"/>
              <a:t>outliers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Espaçamento entre linhas</a:t>
            </a:r>
          </a:p>
          <a:p>
            <a:pPr lvl="1" algn="l">
              <a:buFontTx/>
              <a:buChar char="•"/>
            </a:pPr>
            <a:r>
              <a:rPr lang="pt-PT" sz="2000" dirty="0"/>
              <a:t>Estimativa do número de colunas, utilizando as margens dos blocos.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Categorização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Título</a:t>
            </a:r>
          </a:p>
          <a:p>
            <a:pPr lvl="1" algn="l">
              <a:buFontTx/>
              <a:buChar char="•"/>
            </a:pPr>
            <a:r>
              <a:rPr lang="pt-PT" sz="2000" dirty="0"/>
              <a:t>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Delimitador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Imagem</a:t>
            </a:r>
          </a:p>
          <a:p>
            <a:pPr lvl="1" algn="l">
              <a:buFontTx/>
              <a:buChar char="•"/>
            </a:pPr>
            <a:r>
              <a:rPr lang="pt-PT" sz="2000" dirty="0"/>
              <a:t>Legenda</a:t>
            </a:r>
          </a:p>
          <a:p>
            <a:pPr lvl="1" algn="l">
              <a:buFontTx/>
              <a:buChar char="•"/>
            </a:pPr>
            <a:r>
              <a:rPr lang="pt-PT" sz="2000" dirty="0"/>
              <a:t>Outro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b="1" dirty="0"/>
              <a:t>Cálculo de </a:t>
            </a:r>
            <a:r>
              <a:rPr lang="pt-PT" sz="2000" b="1" dirty="0" err="1"/>
              <a:t>template</a:t>
            </a:r>
            <a:br>
              <a:rPr lang="pt-PT" sz="2000" b="1" dirty="0"/>
            </a:br>
            <a:r>
              <a:rPr lang="pt-PT" sz="2000" dirty="0"/>
              <a:t>(Utilizando delimitadores)</a:t>
            </a:r>
            <a:endParaRPr lang="pt-PT" sz="2000" b="1" dirty="0"/>
          </a:p>
          <a:p>
            <a:pPr lvl="1" algn="l">
              <a:buFontTx/>
              <a:buChar char="•"/>
            </a:pPr>
            <a:r>
              <a:rPr lang="pt-PT" sz="2000" dirty="0" err="1"/>
              <a:t>Header</a:t>
            </a:r>
            <a:endParaRPr lang="pt-PT" sz="2000" dirty="0"/>
          </a:p>
          <a:p>
            <a:pPr lvl="1" algn="l">
              <a:buFontTx/>
              <a:buChar char="•"/>
            </a:pPr>
            <a:r>
              <a:rPr lang="pt-PT" sz="2000" dirty="0"/>
              <a:t>Body</a:t>
            </a:r>
          </a:p>
          <a:p>
            <a:pPr lvl="1" algn="l">
              <a:buFontTx/>
              <a:buChar char="•"/>
            </a:pPr>
            <a:r>
              <a:rPr lang="pt-PT" sz="2000" dirty="0" err="1"/>
              <a:t>Footer</a:t>
            </a:r>
            <a:endParaRPr lang="pt-PT" sz="2000" dirty="0"/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m texto, jornal, Publicação, Papel de imprensa&#10;&#10;Descrição gerada automaticamente">
            <a:extLst>
              <a:ext uri="{FF2B5EF4-FFF2-40B4-BE49-F238E27FC236}">
                <a16:creationId xmlns:a16="http://schemas.microsoft.com/office/drawing/2014/main" id="{818FE875-1148-1497-4F23-E250827E14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" r="1040" b="4532"/>
          <a:stretch/>
        </p:blipFill>
        <p:spPr>
          <a:xfrm>
            <a:off x="6686045" y="818867"/>
            <a:ext cx="4021144" cy="528983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3A93F914-4265-3EB7-8293-2498BE0ACF7B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3" name="Google Shape;507;p70">
              <a:extLst>
                <a:ext uri="{FF2B5EF4-FFF2-40B4-BE49-F238E27FC236}">
                  <a16:creationId xmlns:a16="http://schemas.microsoft.com/office/drawing/2014/main" id="{9A2F3F44-EF39-F0E2-C1BE-1DA4BD5A7432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15" name="Google Shape;508;p70">
                <a:extLst>
                  <a:ext uri="{FF2B5EF4-FFF2-40B4-BE49-F238E27FC236}">
                    <a16:creationId xmlns:a16="http://schemas.microsoft.com/office/drawing/2014/main" id="{0AC0666F-3E60-D39D-D5B3-8E9F8C771775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509;p70">
                <a:extLst>
                  <a:ext uri="{FF2B5EF4-FFF2-40B4-BE49-F238E27FC236}">
                    <a16:creationId xmlns:a16="http://schemas.microsoft.com/office/drawing/2014/main" id="{2EC4D00A-BA60-DCC7-9763-0BBF61065D49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" name="Google Shape;510;p70">
              <a:extLst>
                <a:ext uri="{FF2B5EF4-FFF2-40B4-BE49-F238E27FC236}">
                  <a16:creationId xmlns:a16="http://schemas.microsoft.com/office/drawing/2014/main" id="{A11C2A35-1FF4-74BE-1139-CE0A694C92E4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17" name="Retângulo: Canto Cortado 16">
            <a:extLst>
              <a:ext uri="{FF2B5EF4-FFF2-40B4-BE49-F238E27FC236}">
                <a16:creationId xmlns:a16="http://schemas.microsoft.com/office/drawing/2014/main" id="{15642A9C-B755-FE05-4CD0-25751ABB4F75}"/>
              </a:ext>
            </a:extLst>
          </p:cNvPr>
          <p:cNvSpPr/>
          <p:nvPr/>
        </p:nvSpPr>
        <p:spPr>
          <a:xfrm>
            <a:off x="-93190" y="71675"/>
            <a:ext cx="1587140" cy="460652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4.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Trabalho Realizado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sp>
        <p:nvSpPr>
          <p:cNvPr id="19" name="Marcador de Posição do Número do Diapositivo 18">
            <a:extLst>
              <a:ext uri="{FF2B5EF4-FFF2-40B4-BE49-F238E27FC236}">
                <a16:creationId xmlns:a16="http://schemas.microsoft.com/office/drawing/2014/main" id="{61AB97DE-14D6-6DFB-534C-C71E23A91D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185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507;p70">
            <a:extLst>
              <a:ext uri="{FF2B5EF4-FFF2-40B4-BE49-F238E27FC236}">
                <a16:creationId xmlns:a16="http://schemas.microsoft.com/office/drawing/2014/main" id="{BAFE7D1D-1911-7B73-5F78-D82B39CE2037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8" name="Google Shape;508;p70">
              <a:extLst>
                <a:ext uri="{FF2B5EF4-FFF2-40B4-BE49-F238E27FC236}">
                  <a16:creationId xmlns:a16="http://schemas.microsoft.com/office/drawing/2014/main" id="{5B0D627D-228A-492D-D676-BE36C3995A27}"/>
                </a:ext>
              </a:extLst>
            </p:cNvPr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509;p70">
              <a:extLst>
                <a:ext uri="{FF2B5EF4-FFF2-40B4-BE49-F238E27FC236}">
                  <a16:creationId xmlns:a16="http://schemas.microsoft.com/office/drawing/2014/main" id="{DDD8638C-7427-ABB7-7292-1D7EC313D538}"/>
                </a:ext>
              </a:extLst>
            </p:cNvPr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Google Shape;531;p72">
            <a:extLst>
              <a:ext uri="{FF2B5EF4-FFF2-40B4-BE49-F238E27FC236}">
                <a16:creationId xmlns:a16="http://schemas.microsoft.com/office/drawing/2014/main" id="{7947BABC-A13A-0C8E-7F2B-87AD6FD5E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5642" y="2333626"/>
            <a:ext cx="10271125" cy="763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1. Introdução</a:t>
            </a:r>
            <a:endParaRPr sz="8000" dirty="0"/>
          </a:p>
        </p:txBody>
      </p:sp>
      <p:sp>
        <p:nvSpPr>
          <p:cNvPr id="2" name="Google Shape;510;p70">
            <a:extLst>
              <a:ext uri="{FF2B5EF4-FFF2-40B4-BE49-F238E27FC236}">
                <a16:creationId xmlns:a16="http://schemas.microsoft.com/office/drawing/2014/main" id="{48A445F5-F06D-2049-B4D3-554B0EC4DA3B}"/>
              </a:ext>
            </a:extLst>
          </p:cNvPr>
          <p:cNvSpPr txBox="1"/>
          <p:nvPr/>
        </p:nvSpPr>
        <p:spPr>
          <a:xfrm>
            <a:off x="969967" y="6144680"/>
            <a:ext cx="10256800" cy="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600" dirty="0">
                <a:latin typeface="Barlow" panose="00000500000000000000" pitchFamily="2" charset="0"/>
              </a:rPr>
              <a:t>Pré Dissertação</a:t>
            </a:r>
          </a:p>
        </p:txBody>
      </p:sp>
    </p:spTree>
    <p:extLst>
      <p:ext uri="{BB962C8B-B14F-4D97-AF65-F5344CB8AC3E}">
        <p14:creationId xmlns:p14="http://schemas.microsoft.com/office/powerpoint/2010/main" val="602393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862770" cy="551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dirty="0"/>
              <a:t>Análise de 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Tamanho de letra normal</a:t>
            </a:r>
            <a:br>
              <a:rPr lang="pt-PT" sz="2000" dirty="0"/>
            </a:br>
            <a:r>
              <a:rPr lang="pt-PT" sz="2000" dirty="0"/>
              <a:t>Média do tamanho das linhas, retirando </a:t>
            </a:r>
            <a:r>
              <a:rPr lang="pt-PT" sz="2000" dirty="0" err="1"/>
              <a:t>outliers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Espaçamento entre linhas</a:t>
            </a:r>
          </a:p>
          <a:p>
            <a:pPr lvl="1" algn="l">
              <a:buFontTx/>
              <a:buChar char="•"/>
            </a:pPr>
            <a:r>
              <a:rPr lang="pt-PT" sz="2000" dirty="0"/>
              <a:t>Estimativa do número de colunas, utilizando as margens dos blocos.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Categorização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Título</a:t>
            </a:r>
          </a:p>
          <a:p>
            <a:pPr lvl="1" algn="l">
              <a:buFontTx/>
              <a:buChar char="•"/>
            </a:pPr>
            <a:r>
              <a:rPr lang="pt-PT" sz="2000" dirty="0"/>
              <a:t>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Delimitador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Imagem</a:t>
            </a:r>
          </a:p>
          <a:p>
            <a:pPr lvl="1" algn="l">
              <a:buFontTx/>
              <a:buChar char="•"/>
            </a:pPr>
            <a:r>
              <a:rPr lang="pt-PT" sz="2000" dirty="0"/>
              <a:t>Legenda</a:t>
            </a:r>
          </a:p>
          <a:p>
            <a:pPr lvl="1" algn="l">
              <a:buFontTx/>
              <a:buChar char="•"/>
            </a:pPr>
            <a:r>
              <a:rPr lang="pt-PT" sz="2000" dirty="0"/>
              <a:t>Outro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Cálculo de </a:t>
            </a:r>
            <a:r>
              <a:rPr lang="pt-PT" sz="2000" dirty="0" err="1"/>
              <a:t>template</a:t>
            </a:r>
            <a:br>
              <a:rPr lang="pt-PT" sz="2000" b="1" dirty="0"/>
            </a:br>
            <a:r>
              <a:rPr lang="pt-PT" sz="2000" dirty="0"/>
              <a:t>(Utilizando delimitadores)</a:t>
            </a:r>
            <a:endParaRPr lang="pt-PT" sz="2000" b="1" dirty="0"/>
          </a:p>
          <a:p>
            <a:pPr lvl="1" algn="l">
              <a:buFontTx/>
              <a:buChar char="•"/>
            </a:pPr>
            <a:r>
              <a:rPr lang="pt-PT" sz="2000" dirty="0" err="1"/>
              <a:t>Header</a:t>
            </a:r>
            <a:endParaRPr lang="pt-PT" sz="2000" dirty="0"/>
          </a:p>
          <a:p>
            <a:pPr lvl="1" algn="l">
              <a:buFontTx/>
              <a:buChar char="•"/>
            </a:pPr>
            <a:r>
              <a:rPr lang="pt-PT" sz="2000" dirty="0"/>
              <a:t>Body</a:t>
            </a:r>
          </a:p>
          <a:p>
            <a:pPr lvl="1" algn="l">
              <a:buFontTx/>
              <a:buChar char="•"/>
            </a:pPr>
            <a:r>
              <a:rPr lang="pt-PT" sz="2000" dirty="0" err="1"/>
              <a:t>Footer</a:t>
            </a:r>
            <a:endParaRPr lang="pt-PT" sz="2000" dirty="0"/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6CDA813-4FB8-649B-9119-3FFFFC76D27F}"/>
              </a:ext>
            </a:extLst>
          </p:cNvPr>
          <p:cNvGrpSpPr/>
          <p:nvPr/>
        </p:nvGrpSpPr>
        <p:grpSpPr>
          <a:xfrm>
            <a:off x="6852947" y="920781"/>
            <a:ext cx="3472255" cy="5037260"/>
            <a:chOff x="7840327" y="935176"/>
            <a:chExt cx="3472255" cy="5037260"/>
          </a:xfrm>
        </p:grpSpPr>
        <p:pic>
          <p:nvPicPr>
            <p:cNvPr id="5" name="Imagem 4" descr="Uma imagem com jornal, texto, Papel de imprensa, Publicação&#10;&#10;Descrição gerada automaticamente">
              <a:extLst>
                <a:ext uri="{FF2B5EF4-FFF2-40B4-BE49-F238E27FC236}">
                  <a16:creationId xmlns:a16="http://schemas.microsoft.com/office/drawing/2014/main" id="{C854A990-4D08-0341-68D0-184083AFF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0" t="6905" r="5618" b="3269"/>
            <a:stretch/>
          </p:blipFill>
          <p:spPr>
            <a:xfrm>
              <a:off x="7840327" y="935176"/>
              <a:ext cx="3472255" cy="50372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1" name="Conexão reta unidirecional 10">
              <a:extLst>
                <a:ext uri="{FF2B5EF4-FFF2-40B4-BE49-F238E27FC236}">
                  <a16:creationId xmlns:a16="http://schemas.microsoft.com/office/drawing/2014/main" id="{AA21D5AA-D8B4-856A-638A-9E010EFC9D89}"/>
                </a:ext>
              </a:extLst>
            </p:cNvPr>
            <p:cNvCxnSpPr>
              <a:cxnSpLocks/>
            </p:cNvCxnSpPr>
            <p:nvPr/>
          </p:nvCxnSpPr>
          <p:spPr>
            <a:xfrm>
              <a:off x="8258137" y="976894"/>
              <a:ext cx="0" cy="351354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xão reta unidirecional 14">
              <a:extLst>
                <a:ext uri="{FF2B5EF4-FFF2-40B4-BE49-F238E27FC236}">
                  <a16:creationId xmlns:a16="http://schemas.microsoft.com/office/drawing/2014/main" id="{7BC7639E-66E7-E84B-BFC3-4000FC0260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9231" y="3254333"/>
              <a:ext cx="705879" cy="1167536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xão reta unidirecional 15">
              <a:extLst>
                <a:ext uri="{FF2B5EF4-FFF2-40B4-BE49-F238E27FC236}">
                  <a16:creationId xmlns:a16="http://schemas.microsoft.com/office/drawing/2014/main" id="{49D36AAC-B692-3C0A-E439-28ADFBF2FAFB}"/>
                </a:ext>
              </a:extLst>
            </p:cNvPr>
            <p:cNvCxnSpPr>
              <a:cxnSpLocks/>
            </p:cNvCxnSpPr>
            <p:nvPr/>
          </p:nvCxnSpPr>
          <p:spPr>
            <a:xfrm>
              <a:off x="9139707" y="3254333"/>
              <a:ext cx="0" cy="123610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xão reta unidirecional 16">
              <a:extLst>
                <a:ext uri="{FF2B5EF4-FFF2-40B4-BE49-F238E27FC236}">
                  <a16:creationId xmlns:a16="http://schemas.microsoft.com/office/drawing/2014/main" id="{0FE7E2AC-7C30-0521-FF7E-1EF2D022F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1977" y="4490434"/>
              <a:ext cx="347730" cy="205149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xão reta unidirecional 17">
              <a:extLst>
                <a:ext uri="{FF2B5EF4-FFF2-40B4-BE49-F238E27FC236}">
                  <a16:creationId xmlns:a16="http://schemas.microsoft.com/office/drawing/2014/main" id="{82774AF8-5828-1D1A-6993-E23A4380714A}"/>
                </a:ext>
              </a:extLst>
            </p:cNvPr>
            <p:cNvCxnSpPr>
              <a:cxnSpLocks/>
            </p:cNvCxnSpPr>
            <p:nvPr/>
          </p:nvCxnSpPr>
          <p:spPr>
            <a:xfrm>
              <a:off x="8781245" y="4651691"/>
              <a:ext cx="0" cy="123610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xão reta unidirecional 18">
              <a:extLst>
                <a:ext uri="{FF2B5EF4-FFF2-40B4-BE49-F238E27FC236}">
                  <a16:creationId xmlns:a16="http://schemas.microsoft.com/office/drawing/2014/main" id="{45D33B89-B60F-46F5-9CC2-F8B71DA3C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91855" y="1026403"/>
              <a:ext cx="0" cy="205466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xão reta unidirecional 19">
              <a:extLst>
                <a:ext uri="{FF2B5EF4-FFF2-40B4-BE49-F238E27FC236}">
                  <a16:creationId xmlns:a16="http://schemas.microsoft.com/office/drawing/2014/main" id="{E945207E-5314-E6B3-0818-8259EAB1CD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1855" y="1275008"/>
              <a:ext cx="1046849" cy="1806055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ta unidirecional 20">
              <a:extLst>
                <a:ext uri="{FF2B5EF4-FFF2-40B4-BE49-F238E27FC236}">
                  <a16:creationId xmlns:a16="http://schemas.microsoft.com/office/drawing/2014/main" id="{41906F53-6BD6-C958-B613-28029FA9FD0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344" y="1275008"/>
              <a:ext cx="0" cy="155739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ta unidirecional 21">
              <a:extLst>
                <a:ext uri="{FF2B5EF4-FFF2-40B4-BE49-F238E27FC236}">
                  <a16:creationId xmlns:a16="http://schemas.microsoft.com/office/drawing/2014/main" id="{D14ABB21-3367-1DE5-94A0-867409F4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8354" y="2788276"/>
              <a:ext cx="248990" cy="161197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unidirecional 22">
              <a:extLst>
                <a:ext uri="{FF2B5EF4-FFF2-40B4-BE49-F238E27FC236}">
                  <a16:creationId xmlns:a16="http://schemas.microsoft.com/office/drawing/2014/main" id="{8FED83FC-41F8-6699-0B21-769B06CD142F}"/>
                </a:ext>
              </a:extLst>
            </p:cNvPr>
            <p:cNvCxnSpPr>
              <a:cxnSpLocks/>
            </p:cNvCxnSpPr>
            <p:nvPr/>
          </p:nvCxnSpPr>
          <p:spPr>
            <a:xfrm>
              <a:off x="10046155" y="2930078"/>
              <a:ext cx="0" cy="291693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xão reta unidirecional 23">
              <a:extLst>
                <a:ext uri="{FF2B5EF4-FFF2-40B4-BE49-F238E27FC236}">
                  <a16:creationId xmlns:a16="http://schemas.microsoft.com/office/drawing/2014/main" id="{3F881AA8-6078-0DE7-2839-021871F06B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9331" y="2949473"/>
              <a:ext cx="611547" cy="2869754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xão reta unidirecional 24">
              <a:extLst>
                <a:ext uri="{FF2B5EF4-FFF2-40B4-BE49-F238E27FC236}">
                  <a16:creationId xmlns:a16="http://schemas.microsoft.com/office/drawing/2014/main" id="{8B326A1D-E993-6E4F-D52E-2C96EFC76B15}"/>
                </a:ext>
              </a:extLst>
            </p:cNvPr>
            <p:cNvCxnSpPr>
              <a:cxnSpLocks/>
            </p:cNvCxnSpPr>
            <p:nvPr/>
          </p:nvCxnSpPr>
          <p:spPr>
            <a:xfrm>
              <a:off x="10769518" y="2902297"/>
              <a:ext cx="0" cy="291693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96A782B2-C9DB-BB79-80C3-4A90A3BD4CD9}"/>
                </a:ext>
              </a:extLst>
            </p:cNvPr>
            <p:cNvSpPr txBox="1"/>
            <p:nvPr/>
          </p:nvSpPr>
          <p:spPr>
            <a:xfrm>
              <a:off x="7857777" y="1085029"/>
              <a:ext cx="311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800" b="1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47B2C6E-6F04-4887-9307-A7DF9C73EE28}"/>
                </a:ext>
              </a:extLst>
            </p:cNvPr>
            <p:cNvSpPr txBox="1"/>
            <p:nvPr/>
          </p:nvSpPr>
          <p:spPr>
            <a:xfrm>
              <a:off x="8781245" y="1073952"/>
              <a:ext cx="311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800" b="1" dirty="0">
                  <a:solidFill>
                    <a:srgbClr val="C00000"/>
                  </a:solidFill>
                </a:rPr>
                <a:t>2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E10AF1A-63FB-C18A-EE57-0D62785BD340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28" name="Google Shape;507;p70">
              <a:extLst>
                <a:ext uri="{FF2B5EF4-FFF2-40B4-BE49-F238E27FC236}">
                  <a16:creationId xmlns:a16="http://schemas.microsoft.com/office/drawing/2014/main" id="{6B3B5330-00BA-4E3D-843B-C8462D4E2037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30" name="Google Shape;508;p70">
                <a:extLst>
                  <a:ext uri="{FF2B5EF4-FFF2-40B4-BE49-F238E27FC236}">
                    <a16:creationId xmlns:a16="http://schemas.microsoft.com/office/drawing/2014/main" id="{72C3DF77-38DB-2077-A391-A3DEB622E388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509;p70">
                <a:extLst>
                  <a:ext uri="{FF2B5EF4-FFF2-40B4-BE49-F238E27FC236}">
                    <a16:creationId xmlns:a16="http://schemas.microsoft.com/office/drawing/2014/main" id="{54DEBD39-8722-F63D-C892-7BFBB4BF265D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9" name="Google Shape;510;p70">
              <a:extLst>
                <a:ext uri="{FF2B5EF4-FFF2-40B4-BE49-F238E27FC236}">
                  <a16:creationId xmlns:a16="http://schemas.microsoft.com/office/drawing/2014/main" id="{2D1216EF-F1EA-2D75-F8FB-789044C70243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32" name="Retângulo: Canto Cortado 31">
            <a:extLst>
              <a:ext uri="{FF2B5EF4-FFF2-40B4-BE49-F238E27FC236}">
                <a16:creationId xmlns:a16="http://schemas.microsoft.com/office/drawing/2014/main" id="{958AABDE-DB34-3EC8-6EFC-C99EFFCE58B2}"/>
              </a:ext>
            </a:extLst>
          </p:cNvPr>
          <p:cNvSpPr/>
          <p:nvPr/>
        </p:nvSpPr>
        <p:spPr>
          <a:xfrm>
            <a:off x="-93190" y="71675"/>
            <a:ext cx="1587140" cy="460652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4.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Trabalho Realizado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sp>
        <p:nvSpPr>
          <p:cNvPr id="34" name="Marcador de Posição do Número do Diapositivo 33">
            <a:extLst>
              <a:ext uri="{FF2B5EF4-FFF2-40B4-BE49-F238E27FC236}">
                <a16:creationId xmlns:a16="http://schemas.microsoft.com/office/drawing/2014/main" id="{D290A5C8-ABD0-4D86-7411-318A241300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1345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9"/>
            <a:ext cx="4862770" cy="167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lvl="1" indent="0" algn="l"/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517749-B891-7365-9F75-17416839BEAA}"/>
              </a:ext>
            </a:extLst>
          </p:cNvPr>
          <p:cNvSpPr txBox="1"/>
          <p:nvPr/>
        </p:nvSpPr>
        <p:spPr>
          <a:xfrm>
            <a:off x="768198" y="2582278"/>
            <a:ext cx="536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atin typeface="Barlow" panose="00000500000000000000" pitchFamily="2" charset="0"/>
              </a:rPr>
              <a:t>Ponto de partida: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Blocos limpos 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Blocos categorizados</a:t>
            </a:r>
          </a:p>
        </p:txBody>
      </p:sp>
      <p:pic>
        <p:nvPicPr>
          <p:cNvPr id="29" name="Imagem 28" descr="Uma imagem com texto, jornal, Publicação, Papel de imprensa&#10;&#10;Descrição gerada automaticamente">
            <a:extLst>
              <a:ext uri="{FF2B5EF4-FFF2-40B4-BE49-F238E27FC236}">
                <a16:creationId xmlns:a16="http://schemas.microsoft.com/office/drawing/2014/main" id="{48853CEC-00DB-195C-77E2-0D312359B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50" y="820730"/>
            <a:ext cx="3599813" cy="526101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25822525-E3A6-EF38-80F0-859F5A69009F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5" name="Google Shape;507;p70">
              <a:extLst>
                <a:ext uri="{FF2B5EF4-FFF2-40B4-BE49-F238E27FC236}">
                  <a16:creationId xmlns:a16="http://schemas.microsoft.com/office/drawing/2014/main" id="{31804C4C-28E6-4F76-95B8-4336CF850B2B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15" name="Google Shape;508;p70">
                <a:extLst>
                  <a:ext uri="{FF2B5EF4-FFF2-40B4-BE49-F238E27FC236}">
                    <a16:creationId xmlns:a16="http://schemas.microsoft.com/office/drawing/2014/main" id="{352FB18D-EB2F-2A7A-02CC-7514B4E9A5C4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509;p70">
                <a:extLst>
                  <a:ext uri="{FF2B5EF4-FFF2-40B4-BE49-F238E27FC236}">
                    <a16:creationId xmlns:a16="http://schemas.microsoft.com/office/drawing/2014/main" id="{C7B86469-6C55-D0F9-BE07-88B1F0FAA9F3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" name="Google Shape;510;p70">
              <a:extLst>
                <a:ext uri="{FF2B5EF4-FFF2-40B4-BE49-F238E27FC236}">
                  <a16:creationId xmlns:a16="http://schemas.microsoft.com/office/drawing/2014/main" id="{D5B15E04-5151-E891-D0FB-8334D4B48229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17" name="Retângulo: Canto Cortado 16">
            <a:extLst>
              <a:ext uri="{FF2B5EF4-FFF2-40B4-BE49-F238E27FC236}">
                <a16:creationId xmlns:a16="http://schemas.microsoft.com/office/drawing/2014/main" id="{C0427D1A-2F95-707C-2B9D-A0C5C7392CA7}"/>
              </a:ext>
            </a:extLst>
          </p:cNvPr>
          <p:cNvSpPr/>
          <p:nvPr/>
        </p:nvSpPr>
        <p:spPr>
          <a:xfrm>
            <a:off x="-93190" y="71675"/>
            <a:ext cx="1587140" cy="460652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4.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Trabalho Realizado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sp>
        <p:nvSpPr>
          <p:cNvPr id="19" name="Marcador de Posição do Número do Diapositivo 18">
            <a:extLst>
              <a:ext uri="{FF2B5EF4-FFF2-40B4-BE49-F238E27FC236}">
                <a16:creationId xmlns:a16="http://schemas.microsoft.com/office/drawing/2014/main" id="{342AFC38-9988-8951-CD1B-9C78701BB2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7288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9"/>
            <a:ext cx="4862770" cy="167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lvl="1" indent="0" algn="l"/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517749-B891-7365-9F75-17416839BEAA}"/>
              </a:ext>
            </a:extLst>
          </p:cNvPr>
          <p:cNvSpPr txBox="1"/>
          <p:nvPr/>
        </p:nvSpPr>
        <p:spPr>
          <a:xfrm>
            <a:off x="798247" y="2185608"/>
            <a:ext cx="4258857" cy="4216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PT" sz="2000" b="1" dirty="0">
                <a:latin typeface="Barlow" panose="00000500000000000000" pitchFamily="2" charset="0"/>
              </a:rPr>
              <a:t>Passo: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Criar grafo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Cada nodo um bloco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Filho são blocos adjacentes – para a direita e por baixo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Calcular atração: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dirty="0">
                <a:latin typeface="Barlow" panose="00000500000000000000" pitchFamily="2" charset="0"/>
              </a:rPr>
              <a:t>Título mais atraído a blocos não título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dirty="0">
                <a:latin typeface="Barlow" panose="00000500000000000000" pitchFamily="2" charset="0"/>
              </a:rPr>
              <a:t>Texto inacabado mais atraído a texto continuado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dirty="0">
                <a:latin typeface="Barlow" panose="00000500000000000000" pitchFamily="2" charset="0"/>
              </a:rPr>
              <a:t>Legenda mais atraído a imagem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dirty="0">
                <a:latin typeface="Barlow" panose="00000500000000000000" pitchFamily="2" charset="0"/>
              </a:rPr>
              <a:t>Bloco maís atraído a blocos por baixo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dirty="0">
                <a:latin typeface="Barlow" panose="00000500000000000000" pitchFamily="2" charset="0"/>
              </a:rPr>
              <a:t>Se delimitador por baixo, mais atraído à direita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dirty="0">
                <a:latin typeface="Barlow" panose="00000500000000000000" pitchFamily="2" charset="0"/>
              </a:rPr>
              <a:t>…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t-PT" sz="2000" dirty="0">
              <a:latin typeface="Barlow" panose="00000500000000000000" pitchFamily="2" charset="0"/>
            </a:endParaRP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93A4DD-A00A-F47A-D1C6-DF324070197A}"/>
              </a:ext>
            </a:extLst>
          </p:cNvPr>
          <p:cNvGrpSpPr/>
          <p:nvPr/>
        </p:nvGrpSpPr>
        <p:grpSpPr>
          <a:xfrm>
            <a:off x="6405094" y="855373"/>
            <a:ext cx="3508497" cy="5167646"/>
            <a:chOff x="6405094" y="855373"/>
            <a:chExt cx="3508497" cy="5167646"/>
          </a:xfrm>
        </p:grpSpPr>
        <p:pic>
          <p:nvPicPr>
            <p:cNvPr id="29" name="Imagem 28" descr="Uma imagem com texto, jornal, Publicação, Papel de imprensa&#10;&#10;Descrição gerada automaticamente">
              <a:extLst>
                <a:ext uri="{FF2B5EF4-FFF2-40B4-BE49-F238E27FC236}">
                  <a16:creationId xmlns:a16="http://schemas.microsoft.com/office/drawing/2014/main" id="{48853CEC-00DB-195C-77E2-0D312359B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6822" r="52125" b="8288"/>
            <a:stretch/>
          </p:blipFill>
          <p:spPr>
            <a:xfrm>
              <a:off x="6405094" y="855373"/>
              <a:ext cx="3508497" cy="5167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F561FD-3075-37B6-8196-A81B2779D5FF}"/>
                </a:ext>
              </a:extLst>
            </p:cNvPr>
            <p:cNvSpPr/>
            <p:nvPr/>
          </p:nvSpPr>
          <p:spPr>
            <a:xfrm>
              <a:off x="7263558" y="1105446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AFA46C9-9E53-B214-2986-96349FA7AE9B}"/>
                </a:ext>
              </a:extLst>
            </p:cNvPr>
            <p:cNvSpPr/>
            <p:nvPr/>
          </p:nvSpPr>
          <p:spPr>
            <a:xfrm>
              <a:off x="7328078" y="2391321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ECDB05-B688-09AE-0428-17DA61844E7D}"/>
                </a:ext>
              </a:extLst>
            </p:cNvPr>
            <p:cNvSpPr/>
            <p:nvPr/>
          </p:nvSpPr>
          <p:spPr>
            <a:xfrm>
              <a:off x="9051083" y="1867703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112E3B6-39B3-6F0D-2709-6055A67EA031}"/>
                </a:ext>
              </a:extLst>
            </p:cNvPr>
            <p:cNvSpPr/>
            <p:nvPr/>
          </p:nvSpPr>
          <p:spPr>
            <a:xfrm>
              <a:off x="8983987" y="33697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D7DCC66-100A-66B3-B899-6E575A0AB59D}"/>
                </a:ext>
              </a:extLst>
            </p:cNvPr>
            <p:cNvSpPr/>
            <p:nvPr/>
          </p:nvSpPr>
          <p:spPr>
            <a:xfrm>
              <a:off x="8159342" y="47794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CBE4C3F4-ED9C-9731-0D5B-32F850EBCA2A}"/>
                </a:ext>
              </a:extLst>
            </p:cNvPr>
            <p:cNvCxnSpPr>
              <a:cxnSpLocks/>
              <a:stCxn id="16" idx="4"/>
              <a:endCxn id="21" idx="0"/>
            </p:cNvCxnSpPr>
            <p:nvPr/>
          </p:nvCxnSpPr>
          <p:spPr>
            <a:xfrm>
              <a:off x="7330654" y="1244253"/>
              <a:ext cx="64520" cy="1147068"/>
            </a:xfrm>
            <a:prstGeom prst="line">
              <a:avLst/>
            </a:prstGeom>
            <a:ln w="571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3BB760E1-0979-5636-6AC0-0D912B98F2FC}"/>
                </a:ext>
              </a:extLst>
            </p:cNvPr>
            <p:cNvCxnSpPr>
              <a:cxnSpLocks/>
              <a:stCxn id="16" idx="6"/>
              <a:endCxn id="22" idx="1"/>
            </p:cNvCxnSpPr>
            <p:nvPr/>
          </p:nvCxnSpPr>
          <p:spPr>
            <a:xfrm>
              <a:off x="7397750" y="1174850"/>
              <a:ext cx="1672985" cy="713181"/>
            </a:xfrm>
            <a:prstGeom prst="line">
              <a:avLst/>
            </a:prstGeom>
            <a:ln w="571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DA4DDA17-7B3D-9702-5861-1DC38C3EC76C}"/>
                </a:ext>
              </a:extLst>
            </p:cNvPr>
            <p:cNvCxnSpPr>
              <a:cxnSpLocks/>
              <a:stCxn id="22" idx="2"/>
              <a:endCxn id="21" idx="6"/>
            </p:cNvCxnSpPr>
            <p:nvPr/>
          </p:nvCxnSpPr>
          <p:spPr>
            <a:xfrm flipH="1">
              <a:off x="7462270" y="1937107"/>
              <a:ext cx="1588813" cy="523618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34">
              <a:extLst>
                <a:ext uri="{FF2B5EF4-FFF2-40B4-BE49-F238E27FC236}">
                  <a16:creationId xmlns:a16="http://schemas.microsoft.com/office/drawing/2014/main" id="{8B945462-584E-3BDD-71CC-5306C570C35B}"/>
                </a:ext>
              </a:extLst>
            </p:cNvPr>
            <p:cNvCxnSpPr>
              <a:cxnSpLocks/>
              <a:stCxn id="23" idx="2"/>
              <a:endCxn id="21" idx="5"/>
            </p:cNvCxnSpPr>
            <p:nvPr/>
          </p:nvCxnSpPr>
          <p:spPr>
            <a:xfrm flipH="1" flipV="1">
              <a:off x="7442618" y="2509800"/>
              <a:ext cx="1541369" cy="929396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E1FBE0D4-A6A4-DE9E-2859-1AD5D7845A13}"/>
                </a:ext>
              </a:extLst>
            </p:cNvPr>
            <p:cNvCxnSpPr>
              <a:cxnSpLocks/>
              <a:stCxn id="24" idx="1"/>
              <a:endCxn id="21" idx="4"/>
            </p:cNvCxnSpPr>
            <p:nvPr/>
          </p:nvCxnSpPr>
          <p:spPr>
            <a:xfrm flipH="1" flipV="1">
              <a:off x="7395174" y="2530128"/>
              <a:ext cx="783820" cy="2269692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969E337A-38BE-7ACA-DE84-2FA0C90F902B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9055396" y="2006510"/>
              <a:ext cx="62783" cy="1363282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xão reta 43">
              <a:extLst>
                <a:ext uri="{FF2B5EF4-FFF2-40B4-BE49-F238E27FC236}">
                  <a16:creationId xmlns:a16="http://schemas.microsoft.com/office/drawing/2014/main" id="{E2980FA8-DB10-8584-1D51-53B9998B55BC}"/>
                </a:ext>
              </a:extLst>
            </p:cNvPr>
            <p:cNvCxnSpPr>
              <a:cxnSpLocks/>
              <a:stCxn id="24" idx="0"/>
              <a:endCxn id="23" idx="4"/>
            </p:cNvCxnSpPr>
            <p:nvPr/>
          </p:nvCxnSpPr>
          <p:spPr>
            <a:xfrm flipV="1">
              <a:off x="8226438" y="3508599"/>
              <a:ext cx="824645" cy="1270893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58F610A-C988-B27D-F416-6430407344A4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5" name="Google Shape;507;p70">
              <a:extLst>
                <a:ext uri="{FF2B5EF4-FFF2-40B4-BE49-F238E27FC236}">
                  <a16:creationId xmlns:a16="http://schemas.microsoft.com/office/drawing/2014/main" id="{49DAC21C-F69B-4345-FD4B-7C7291257E54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15" name="Google Shape;508;p70">
                <a:extLst>
                  <a:ext uri="{FF2B5EF4-FFF2-40B4-BE49-F238E27FC236}">
                    <a16:creationId xmlns:a16="http://schemas.microsoft.com/office/drawing/2014/main" id="{9CC51A9A-5681-E30F-5F2C-903DB8D3493E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509;p70">
                <a:extLst>
                  <a:ext uri="{FF2B5EF4-FFF2-40B4-BE49-F238E27FC236}">
                    <a16:creationId xmlns:a16="http://schemas.microsoft.com/office/drawing/2014/main" id="{EF206332-8450-EED9-862F-203B8A227328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" name="Google Shape;510;p70">
              <a:extLst>
                <a:ext uri="{FF2B5EF4-FFF2-40B4-BE49-F238E27FC236}">
                  <a16:creationId xmlns:a16="http://schemas.microsoft.com/office/drawing/2014/main" id="{EAD8151A-221B-5105-8CA9-DA145970F179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18" name="Retângulo: Canto Cortado 17">
            <a:extLst>
              <a:ext uri="{FF2B5EF4-FFF2-40B4-BE49-F238E27FC236}">
                <a16:creationId xmlns:a16="http://schemas.microsoft.com/office/drawing/2014/main" id="{0227ADC1-1140-B6DA-8741-E1C0C163A7FB}"/>
              </a:ext>
            </a:extLst>
          </p:cNvPr>
          <p:cNvSpPr/>
          <p:nvPr/>
        </p:nvSpPr>
        <p:spPr>
          <a:xfrm>
            <a:off x="-93190" y="71675"/>
            <a:ext cx="1587140" cy="460652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4.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Trabalho Realizado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sp>
        <p:nvSpPr>
          <p:cNvPr id="20" name="Marcador de Posição do Número do Diapositivo 19">
            <a:extLst>
              <a:ext uri="{FF2B5EF4-FFF2-40B4-BE49-F238E27FC236}">
                <a16:creationId xmlns:a16="http://schemas.microsoft.com/office/drawing/2014/main" id="{04EB0C69-8B15-C72C-2102-2D0AE7B4FF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95802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9"/>
            <a:ext cx="4862770" cy="167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lvl="1" indent="0" algn="l"/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517749-B891-7365-9F75-17416839BEAA}"/>
              </a:ext>
            </a:extLst>
          </p:cNvPr>
          <p:cNvSpPr txBox="1"/>
          <p:nvPr/>
        </p:nvSpPr>
        <p:spPr>
          <a:xfrm>
            <a:off x="798247" y="2185608"/>
            <a:ext cx="4258857" cy="4216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PT" sz="2000" b="1" dirty="0">
                <a:latin typeface="Barlow" panose="00000500000000000000" pitchFamily="2" charset="0"/>
              </a:rPr>
              <a:t>Passo: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Criar grafo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Cada nodo um bloco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Filho são blocos adjacentes – para a direita e por baixo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Calcular atração: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b="1" dirty="0">
                <a:latin typeface="Barlow" panose="00000500000000000000" pitchFamily="2" charset="0"/>
              </a:rPr>
              <a:t>Título mais atraído a blocos não título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b="1" dirty="0">
                <a:latin typeface="Barlow" panose="00000500000000000000" pitchFamily="2" charset="0"/>
              </a:rPr>
              <a:t>Texto inacabado mais atraído a texto continuado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b="1" dirty="0">
                <a:latin typeface="Barlow" panose="00000500000000000000" pitchFamily="2" charset="0"/>
              </a:rPr>
              <a:t>Legenda mais atraído a imagem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b="1" dirty="0">
                <a:latin typeface="Barlow" panose="00000500000000000000" pitchFamily="2" charset="0"/>
              </a:rPr>
              <a:t>Bloco maís atraído a blocos por baixo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b="1" dirty="0">
                <a:latin typeface="Barlow" panose="00000500000000000000" pitchFamily="2" charset="0"/>
              </a:rPr>
              <a:t>Se delimitador por baixo, mais atraído à direita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b="1" dirty="0">
                <a:latin typeface="Barlow" panose="00000500000000000000" pitchFamily="2" charset="0"/>
              </a:rPr>
              <a:t>…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t-PT" sz="2000" dirty="0">
              <a:latin typeface="Barlow" panose="00000500000000000000" pitchFamily="2" charset="0"/>
            </a:endParaRP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93A4DD-A00A-F47A-D1C6-DF324070197A}"/>
              </a:ext>
            </a:extLst>
          </p:cNvPr>
          <p:cNvGrpSpPr/>
          <p:nvPr/>
        </p:nvGrpSpPr>
        <p:grpSpPr>
          <a:xfrm>
            <a:off x="6405094" y="855373"/>
            <a:ext cx="3508497" cy="5167646"/>
            <a:chOff x="6405094" y="855373"/>
            <a:chExt cx="3508497" cy="5167646"/>
          </a:xfrm>
        </p:grpSpPr>
        <p:pic>
          <p:nvPicPr>
            <p:cNvPr id="29" name="Imagem 28" descr="Uma imagem com texto, jornal, Publicação, Papel de imprensa&#10;&#10;Descrição gerada automaticamente">
              <a:extLst>
                <a:ext uri="{FF2B5EF4-FFF2-40B4-BE49-F238E27FC236}">
                  <a16:creationId xmlns:a16="http://schemas.microsoft.com/office/drawing/2014/main" id="{48853CEC-00DB-195C-77E2-0D312359B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6822" r="52125" b="8288"/>
            <a:stretch/>
          </p:blipFill>
          <p:spPr>
            <a:xfrm>
              <a:off x="6405094" y="855373"/>
              <a:ext cx="3508497" cy="5167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F561FD-3075-37B6-8196-A81B2779D5FF}"/>
                </a:ext>
              </a:extLst>
            </p:cNvPr>
            <p:cNvSpPr/>
            <p:nvPr/>
          </p:nvSpPr>
          <p:spPr>
            <a:xfrm>
              <a:off x="7263558" y="1105446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AFA46C9-9E53-B214-2986-96349FA7AE9B}"/>
                </a:ext>
              </a:extLst>
            </p:cNvPr>
            <p:cNvSpPr/>
            <p:nvPr/>
          </p:nvSpPr>
          <p:spPr>
            <a:xfrm>
              <a:off x="7328078" y="2391321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ECDB05-B688-09AE-0428-17DA61844E7D}"/>
                </a:ext>
              </a:extLst>
            </p:cNvPr>
            <p:cNvSpPr/>
            <p:nvPr/>
          </p:nvSpPr>
          <p:spPr>
            <a:xfrm>
              <a:off x="9051083" y="1867703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112E3B6-39B3-6F0D-2709-6055A67EA031}"/>
                </a:ext>
              </a:extLst>
            </p:cNvPr>
            <p:cNvSpPr/>
            <p:nvPr/>
          </p:nvSpPr>
          <p:spPr>
            <a:xfrm>
              <a:off x="8983987" y="33697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D7DCC66-100A-66B3-B899-6E575A0AB59D}"/>
                </a:ext>
              </a:extLst>
            </p:cNvPr>
            <p:cNvSpPr/>
            <p:nvPr/>
          </p:nvSpPr>
          <p:spPr>
            <a:xfrm>
              <a:off x="8159342" y="47794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CBE4C3F4-ED9C-9731-0D5B-32F850EBCA2A}"/>
                </a:ext>
              </a:extLst>
            </p:cNvPr>
            <p:cNvCxnSpPr>
              <a:cxnSpLocks/>
              <a:stCxn id="16" idx="4"/>
              <a:endCxn id="21" idx="0"/>
            </p:cNvCxnSpPr>
            <p:nvPr/>
          </p:nvCxnSpPr>
          <p:spPr>
            <a:xfrm>
              <a:off x="7330654" y="1244253"/>
              <a:ext cx="64520" cy="1147068"/>
            </a:xfrm>
            <a:prstGeom prst="line">
              <a:avLst/>
            </a:prstGeom>
            <a:ln w="571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3BB760E1-0979-5636-6AC0-0D912B98F2FC}"/>
                </a:ext>
              </a:extLst>
            </p:cNvPr>
            <p:cNvCxnSpPr>
              <a:cxnSpLocks/>
              <a:stCxn id="16" idx="6"/>
              <a:endCxn id="22" idx="1"/>
            </p:cNvCxnSpPr>
            <p:nvPr/>
          </p:nvCxnSpPr>
          <p:spPr>
            <a:xfrm>
              <a:off x="7397750" y="1174850"/>
              <a:ext cx="1672985" cy="713181"/>
            </a:xfrm>
            <a:prstGeom prst="line">
              <a:avLst/>
            </a:prstGeom>
            <a:ln w="571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DA4DDA17-7B3D-9702-5861-1DC38C3EC76C}"/>
                </a:ext>
              </a:extLst>
            </p:cNvPr>
            <p:cNvCxnSpPr>
              <a:cxnSpLocks/>
              <a:stCxn id="22" idx="2"/>
              <a:endCxn id="21" idx="6"/>
            </p:cNvCxnSpPr>
            <p:nvPr/>
          </p:nvCxnSpPr>
          <p:spPr>
            <a:xfrm flipH="1">
              <a:off x="7462270" y="1937107"/>
              <a:ext cx="1588813" cy="523618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34">
              <a:extLst>
                <a:ext uri="{FF2B5EF4-FFF2-40B4-BE49-F238E27FC236}">
                  <a16:creationId xmlns:a16="http://schemas.microsoft.com/office/drawing/2014/main" id="{8B945462-584E-3BDD-71CC-5306C570C35B}"/>
                </a:ext>
              </a:extLst>
            </p:cNvPr>
            <p:cNvCxnSpPr>
              <a:cxnSpLocks/>
              <a:stCxn id="23" idx="2"/>
              <a:endCxn id="21" idx="5"/>
            </p:cNvCxnSpPr>
            <p:nvPr/>
          </p:nvCxnSpPr>
          <p:spPr>
            <a:xfrm flipH="1" flipV="1">
              <a:off x="7442618" y="2509800"/>
              <a:ext cx="1541369" cy="929396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E1FBE0D4-A6A4-DE9E-2859-1AD5D7845A13}"/>
                </a:ext>
              </a:extLst>
            </p:cNvPr>
            <p:cNvCxnSpPr>
              <a:cxnSpLocks/>
              <a:stCxn id="24" idx="1"/>
              <a:endCxn id="21" idx="4"/>
            </p:cNvCxnSpPr>
            <p:nvPr/>
          </p:nvCxnSpPr>
          <p:spPr>
            <a:xfrm flipH="1" flipV="1">
              <a:off x="7395174" y="2530128"/>
              <a:ext cx="783820" cy="2269692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969E337A-38BE-7ACA-DE84-2FA0C90F902B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9055396" y="2006510"/>
              <a:ext cx="62783" cy="1363282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xão reta 43">
              <a:extLst>
                <a:ext uri="{FF2B5EF4-FFF2-40B4-BE49-F238E27FC236}">
                  <a16:creationId xmlns:a16="http://schemas.microsoft.com/office/drawing/2014/main" id="{E2980FA8-DB10-8584-1D51-53B9998B55BC}"/>
                </a:ext>
              </a:extLst>
            </p:cNvPr>
            <p:cNvCxnSpPr>
              <a:cxnSpLocks/>
              <a:stCxn id="24" idx="0"/>
              <a:endCxn id="23" idx="4"/>
            </p:cNvCxnSpPr>
            <p:nvPr/>
          </p:nvCxnSpPr>
          <p:spPr>
            <a:xfrm flipV="1">
              <a:off x="8226438" y="3508599"/>
              <a:ext cx="824645" cy="1270893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59FF0D-56CB-4466-5F07-32D76BD6E55A}"/>
              </a:ext>
            </a:extLst>
          </p:cNvPr>
          <p:cNvSpPr txBox="1"/>
          <p:nvPr/>
        </p:nvSpPr>
        <p:spPr>
          <a:xfrm>
            <a:off x="6860606" y="1544215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5C4E59-087C-27AE-33AB-93226FDC4034}"/>
              </a:ext>
            </a:extLst>
          </p:cNvPr>
          <p:cNvSpPr txBox="1"/>
          <p:nvPr/>
        </p:nvSpPr>
        <p:spPr>
          <a:xfrm>
            <a:off x="7115510" y="3047730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50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D8B5AD-99B2-0035-E768-43CB2D078532}"/>
              </a:ext>
            </a:extLst>
          </p:cNvPr>
          <p:cNvSpPr txBox="1"/>
          <p:nvPr/>
        </p:nvSpPr>
        <p:spPr>
          <a:xfrm>
            <a:off x="8878532" y="3884790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FB9D0B-9F46-C514-9FF5-12133AC23024}"/>
              </a:ext>
            </a:extLst>
          </p:cNvPr>
          <p:cNvSpPr txBox="1"/>
          <p:nvPr/>
        </p:nvSpPr>
        <p:spPr>
          <a:xfrm>
            <a:off x="7796793" y="2989647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30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092A30B-FE41-24DA-3E9E-95CE7EFBA23A}"/>
              </a:ext>
            </a:extLst>
          </p:cNvPr>
          <p:cNvSpPr txBox="1"/>
          <p:nvPr/>
        </p:nvSpPr>
        <p:spPr>
          <a:xfrm>
            <a:off x="7987894" y="2255247"/>
            <a:ext cx="52428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100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B2C9407-59C0-9CC1-9685-DB40F933375E}"/>
              </a:ext>
            </a:extLst>
          </p:cNvPr>
          <p:cNvSpPr txBox="1"/>
          <p:nvPr/>
        </p:nvSpPr>
        <p:spPr>
          <a:xfrm>
            <a:off x="7904225" y="1086854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40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7AEDE77-B98D-7C7B-471B-7E53D8C3C8BE}"/>
              </a:ext>
            </a:extLst>
          </p:cNvPr>
          <p:cNvSpPr txBox="1"/>
          <p:nvPr/>
        </p:nvSpPr>
        <p:spPr>
          <a:xfrm>
            <a:off x="9132620" y="2329224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1166FFF-7CE0-9F27-5791-2920E904B7EA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25" name="Google Shape;507;p70">
              <a:extLst>
                <a:ext uri="{FF2B5EF4-FFF2-40B4-BE49-F238E27FC236}">
                  <a16:creationId xmlns:a16="http://schemas.microsoft.com/office/drawing/2014/main" id="{41A58F00-443A-3C3E-D7E6-262E2F4198CF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30" name="Google Shape;508;p70">
                <a:extLst>
                  <a:ext uri="{FF2B5EF4-FFF2-40B4-BE49-F238E27FC236}">
                    <a16:creationId xmlns:a16="http://schemas.microsoft.com/office/drawing/2014/main" id="{18B331E6-F730-2D72-2006-BBFB5DA737B4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509;p70">
                <a:extLst>
                  <a:ext uri="{FF2B5EF4-FFF2-40B4-BE49-F238E27FC236}">
                    <a16:creationId xmlns:a16="http://schemas.microsoft.com/office/drawing/2014/main" id="{8A5E0415-4432-1120-C318-24F2889A371C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7" name="Google Shape;510;p70">
              <a:extLst>
                <a:ext uri="{FF2B5EF4-FFF2-40B4-BE49-F238E27FC236}">
                  <a16:creationId xmlns:a16="http://schemas.microsoft.com/office/drawing/2014/main" id="{7CE6F046-0EE4-CAD5-B708-E47E974F7183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33" name="Retângulo: Canto Cortado 32">
            <a:extLst>
              <a:ext uri="{FF2B5EF4-FFF2-40B4-BE49-F238E27FC236}">
                <a16:creationId xmlns:a16="http://schemas.microsoft.com/office/drawing/2014/main" id="{855F1048-F1B3-7823-0FD7-A22161E04451}"/>
              </a:ext>
            </a:extLst>
          </p:cNvPr>
          <p:cNvSpPr/>
          <p:nvPr/>
        </p:nvSpPr>
        <p:spPr>
          <a:xfrm>
            <a:off x="-93190" y="71675"/>
            <a:ext cx="1587140" cy="460652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4.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Trabalho Realizado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sp>
        <p:nvSpPr>
          <p:cNvPr id="36" name="Marcador de Posição do Número do Diapositivo 35">
            <a:extLst>
              <a:ext uri="{FF2B5EF4-FFF2-40B4-BE49-F238E27FC236}">
                <a16:creationId xmlns:a16="http://schemas.microsoft.com/office/drawing/2014/main" id="{6412D776-948B-E0D3-7353-1FE8784B54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8787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9"/>
            <a:ext cx="4862770" cy="167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lvl="1" indent="0" algn="l"/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517749-B891-7365-9F75-17416839BEAA}"/>
              </a:ext>
            </a:extLst>
          </p:cNvPr>
          <p:cNvSpPr txBox="1"/>
          <p:nvPr/>
        </p:nvSpPr>
        <p:spPr>
          <a:xfrm>
            <a:off x="798247" y="2185608"/>
            <a:ext cx="4258857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PT" sz="2000" b="1" dirty="0">
                <a:latin typeface="Barlow" panose="00000500000000000000" pitchFamily="2" charset="0"/>
              </a:rPr>
              <a:t>Passo: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Remover ligações com atração muito baixa. (existem ligações com o dobro ou mais de atração)</a:t>
            </a:r>
            <a:br>
              <a:rPr lang="pt-PT" sz="2000" b="1" dirty="0">
                <a:latin typeface="Barlow" panose="00000500000000000000" pitchFamily="2" charset="0"/>
              </a:rPr>
            </a:br>
            <a:r>
              <a:rPr lang="pt-PT" sz="2000" b="1" dirty="0">
                <a:latin typeface="Barlow" panose="00000500000000000000" pitchFamily="2" charset="0"/>
              </a:rPr>
              <a:t>Garante à partida que certas ligações vão ser escolhidas.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t-PT" sz="2000" b="1" dirty="0">
              <a:latin typeface="Barlow" panose="00000500000000000000" pitchFamily="2" charset="0"/>
            </a:endParaRP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93A4DD-A00A-F47A-D1C6-DF324070197A}"/>
              </a:ext>
            </a:extLst>
          </p:cNvPr>
          <p:cNvGrpSpPr/>
          <p:nvPr/>
        </p:nvGrpSpPr>
        <p:grpSpPr>
          <a:xfrm>
            <a:off x="6405094" y="855373"/>
            <a:ext cx="3508497" cy="5167646"/>
            <a:chOff x="6405094" y="855373"/>
            <a:chExt cx="3508497" cy="5167646"/>
          </a:xfrm>
        </p:grpSpPr>
        <p:pic>
          <p:nvPicPr>
            <p:cNvPr id="29" name="Imagem 28" descr="Uma imagem com texto, jornal, Publicação, Papel de imprensa&#10;&#10;Descrição gerada automaticamente">
              <a:extLst>
                <a:ext uri="{FF2B5EF4-FFF2-40B4-BE49-F238E27FC236}">
                  <a16:creationId xmlns:a16="http://schemas.microsoft.com/office/drawing/2014/main" id="{48853CEC-00DB-195C-77E2-0D312359B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6822" r="52125" b="8288"/>
            <a:stretch/>
          </p:blipFill>
          <p:spPr>
            <a:xfrm>
              <a:off x="6405094" y="855373"/>
              <a:ext cx="3508497" cy="5167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F561FD-3075-37B6-8196-A81B2779D5FF}"/>
                </a:ext>
              </a:extLst>
            </p:cNvPr>
            <p:cNvSpPr/>
            <p:nvPr/>
          </p:nvSpPr>
          <p:spPr>
            <a:xfrm>
              <a:off x="7263558" y="1105446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AFA46C9-9E53-B214-2986-96349FA7AE9B}"/>
                </a:ext>
              </a:extLst>
            </p:cNvPr>
            <p:cNvSpPr/>
            <p:nvPr/>
          </p:nvSpPr>
          <p:spPr>
            <a:xfrm>
              <a:off x="7328078" y="2391321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ECDB05-B688-09AE-0428-17DA61844E7D}"/>
                </a:ext>
              </a:extLst>
            </p:cNvPr>
            <p:cNvSpPr/>
            <p:nvPr/>
          </p:nvSpPr>
          <p:spPr>
            <a:xfrm>
              <a:off x="9051083" y="1867703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112E3B6-39B3-6F0D-2709-6055A67EA031}"/>
                </a:ext>
              </a:extLst>
            </p:cNvPr>
            <p:cNvSpPr/>
            <p:nvPr/>
          </p:nvSpPr>
          <p:spPr>
            <a:xfrm>
              <a:off x="8983987" y="33697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D7DCC66-100A-66B3-B899-6E575A0AB59D}"/>
                </a:ext>
              </a:extLst>
            </p:cNvPr>
            <p:cNvSpPr/>
            <p:nvPr/>
          </p:nvSpPr>
          <p:spPr>
            <a:xfrm>
              <a:off x="8159342" y="47794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CBE4C3F4-ED9C-9731-0D5B-32F850EBCA2A}"/>
                </a:ext>
              </a:extLst>
            </p:cNvPr>
            <p:cNvCxnSpPr>
              <a:cxnSpLocks/>
              <a:stCxn id="16" idx="4"/>
              <a:endCxn id="21" idx="0"/>
            </p:cNvCxnSpPr>
            <p:nvPr/>
          </p:nvCxnSpPr>
          <p:spPr>
            <a:xfrm>
              <a:off x="7330654" y="1244253"/>
              <a:ext cx="64520" cy="1147068"/>
            </a:xfrm>
            <a:prstGeom prst="line">
              <a:avLst/>
            </a:prstGeom>
            <a:ln w="571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DA4DDA17-7B3D-9702-5861-1DC38C3EC76C}"/>
                </a:ext>
              </a:extLst>
            </p:cNvPr>
            <p:cNvCxnSpPr>
              <a:cxnSpLocks/>
              <a:stCxn id="22" idx="2"/>
              <a:endCxn id="21" idx="6"/>
            </p:cNvCxnSpPr>
            <p:nvPr/>
          </p:nvCxnSpPr>
          <p:spPr>
            <a:xfrm flipH="1">
              <a:off x="7462270" y="1937107"/>
              <a:ext cx="1588813" cy="523618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E1FBE0D4-A6A4-DE9E-2859-1AD5D7845A13}"/>
                </a:ext>
              </a:extLst>
            </p:cNvPr>
            <p:cNvCxnSpPr>
              <a:cxnSpLocks/>
              <a:stCxn id="24" idx="1"/>
              <a:endCxn id="21" idx="4"/>
            </p:cNvCxnSpPr>
            <p:nvPr/>
          </p:nvCxnSpPr>
          <p:spPr>
            <a:xfrm flipH="1" flipV="1">
              <a:off x="7395174" y="2530128"/>
              <a:ext cx="783820" cy="2269692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969E337A-38BE-7ACA-DE84-2FA0C90F902B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9055396" y="2006510"/>
              <a:ext cx="62783" cy="1363282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xão reta 43">
              <a:extLst>
                <a:ext uri="{FF2B5EF4-FFF2-40B4-BE49-F238E27FC236}">
                  <a16:creationId xmlns:a16="http://schemas.microsoft.com/office/drawing/2014/main" id="{E2980FA8-DB10-8584-1D51-53B9998B55BC}"/>
                </a:ext>
              </a:extLst>
            </p:cNvPr>
            <p:cNvCxnSpPr>
              <a:cxnSpLocks/>
              <a:stCxn id="24" idx="0"/>
              <a:endCxn id="23" idx="4"/>
            </p:cNvCxnSpPr>
            <p:nvPr/>
          </p:nvCxnSpPr>
          <p:spPr>
            <a:xfrm flipV="1">
              <a:off x="8226438" y="3508599"/>
              <a:ext cx="824645" cy="1270893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59FF0D-56CB-4466-5F07-32D76BD6E55A}"/>
              </a:ext>
            </a:extLst>
          </p:cNvPr>
          <p:cNvSpPr txBox="1"/>
          <p:nvPr/>
        </p:nvSpPr>
        <p:spPr>
          <a:xfrm>
            <a:off x="6860606" y="1544215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5C4E59-087C-27AE-33AB-93226FDC4034}"/>
              </a:ext>
            </a:extLst>
          </p:cNvPr>
          <p:cNvSpPr txBox="1"/>
          <p:nvPr/>
        </p:nvSpPr>
        <p:spPr>
          <a:xfrm>
            <a:off x="7115510" y="3047730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50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D8B5AD-99B2-0035-E768-43CB2D078532}"/>
              </a:ext>
            </a:extLst>
          </p:cNvPr>
          <p:cNvSpPr txBox="1"/>
          <p:nvPr/>
        </p:nvSpPr>
        <p:spPr>
          <a:xfrm>
            <a:off x="8878532" y="3884790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092A30B-FE41-24DA-3E9E-95CE7EFBA23A}"/>
              </a:ext>
            </a:extLst>
          </p:cNvPr>
          <p:cNvSpPr txBox="1"/>
          <p:nvPr/>
        </p:nvSpPr>
        <p:spPr>
          <a:xfrm>
            <a:off x="7987894" y="2255247"/>
            <a:ext cx="52428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100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7AEDE77-B98D-7C7B-471B-7E53D8C3C8BE}"/>
              </a:ext>
            </a:extLst>
          </p:cNvPr>
          <p:cNvSpPr txBox="1"/>
          <p:nvPr/>
        </p:nvSpPr>
        <p:spPr>
          <a:xfrm>
            <a:off x="9132620" y="2329224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27C00E1-2F34-6713-CE0A-2ADF315AAFD4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18" name="Google Shape;507;p70">
              <a:extLst>
                <a:ext uri="{FF2B5EF4-FFF2-40B4-BE49-F238E27FC236}">
                  <a16:creationId xmlns:a16="http://schemas.microsoft.com/office/drawing/2014/main" id="{153DAAFB-BBC8-14CD-6480-F6E659A4AFB7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25" name="Google Shape;508;p70">
                <a:extLst>
                  <a:ext uri="{FF2B5EF4-FFF2-40B4-BE49-F238E27FC236}">
                    <a16:creationId xmlns:a16="http://schemas.microsoft.com/office/drawing/2014/main" id="{9309EE1E-9EA0-4BF2-4815-CBD6CFE39DA0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509;p70">
                <a:extLst>
                  <a:ext uri="{FF2B5EF4-FFF2-40B4-BE49-F238E27FC236}">
                    <a16:creationId xmlns:a16="http://schemas.microsoft.com/office/drawing/2014/main" id="{6FC33DC5-58A0-2B11-CC7E-D9B7BDCE5877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0" name="Google Shape;510;p70">
              <a:extLst>
                <a:ext uri="{FF2B5EF4-FFF2-40B4-BE49-F238E27FC236}">
                  <a16:creationId xmlns:a16="http://schemas.microsoft.com/office/drawing/2014/main" id="{873E4990-A892-C0F8-721B-C57CA3B211CE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28" name="Retângulo: Canto Cortado 27">
            <a:extLst>
              <a:ext uri="{FF2B5EF4-FFF2-40B4-BE49-F238E27FC236}">
                <a16:creationId xmlns:a16="http://schemas.microsoft.com/office/drawing/2014/main" id="{B3FA631D-FB48-4B45-783E-1AA98878253D}"/>
              </a:ext>
            </a:extLst>
          </p:cNvPr>
          <p:cNvSpPr/>
          <p:nvPr/>
        </p:nvSpPr>
        <p:spPr>
          <a:xfrm>
            <a:off x="-93190" y="71675"/>
            <a:ext cx="1587140" cy="460652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4.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Trabalho Realizado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sp>
        <p:nvSpPr>
          <p:cNvPr id="31" name="Marcador de Posição do Número do Diapositivo 30">
            <a:extLst>
              <a:ext uri="{FF2B5EF4-FFF2-40B4-BE49-F238E27FC236}">
                <a16:creationId xmlns:a16="http://schemas.microsoft.com/office/drawing/2014/main" id="{BC264CE5-FFD3-1D6A-072C-3105065767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5731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9"/>
            <a:ext cx="4862770" cy="167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lvl="1" indent="0" algn="l"/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517749-B891-7365-9F75-17416839BEAA}"/>
              </a:ext>
            </a:extLst>
          </p:cNvPr>
          <p:cNvSpPr txBox="1"/>
          <p:nvPr/>
        </p:nvSpPr>
        <p:spPr>
          <a:xfrm>
            <a:off x="798247" y="2185608"/>
            <a:ext cx="4258857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PT" sz="2000" b="1" dirty="0">
                <a:latin typeface="Barlow" panose="00000500000000000000" pitchFamily="2" charset="0"/>
              </a:rPr>
              <a:t>Passo: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Calcular ordem de leitura, escolhendo ligações com maior atração</a:t>
            </a: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93A4DD-A00A-F47A-D1C6-DF324070197A}"/>
              </a:ext>
            </a:extLst>
          </p:cNvPr>
          <p:cNvGrpSpPr/>
          <p:nvPr/>
        </p:nvGrpSpPr>
        <p:grpSpPr>
          <a:xfrm>
            <a:off x="6405094" y="855373"/>
            <a:ext cx="3508497" cy="5167646"/>
            <a:chOff x="6405094" y="855373"/>
            <a:chExt cx="3508497" cy="5167646"/>
          </a:xfrm>
        </p:grpSpPr>
        <p:pic>
          <p:nvPicPr>
            <p:cNvPr id="29" name="Imagem 28" descr="Uma imagem com texto, jornal, Publicação, Papel de imprensa&#10;&#10;Descrição gerada automaticamente">
              <a:extLst>
                <a:ext uri="{FF2B5EF4-FFF2-40B4-BE49-F238E27FC236}">
                  <a16:creationId xmlns:a16="http://schemas.microsoft.com/office/drawing/2014/main" id="{48853CEC-00DB-195C-77E2-0D312359B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6822" r="52125" b="8288"/>
            <a:stretch/>
          </p:blipFill>
          <p:spPr>
            <a:xfrm>
              <a:off x="6405094" y="855373"/>
              <a:ext cx="3508497" cy="5167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F561FD-3075-37B6-8196-A81B2779D5FF}"/>
                </a:ext>
              </a:extLst>
            </p:cNvPr>
            <p:cNvSpPr/>
            <p:nvPr/>
          </p:nvSpPr>
          <p:spPr>
            <a:xfrm>
              <a:off x="7263558" y="1105446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AFA46C9-9E53-B214-2986-96349FA7AE9B}"/>
                </a:ext>
              </a:extLst>
            </p:cNvPr>
            <p:cNvSpPr/>
            <p:nvPr/>
          </p:nvSpPr>
          <p:spPr>
            <a:xfrm>
              <a:off x="7328078" y="2391321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ECDB05-B688-09AE-0428-17DA61844E7D}"/>
                </a:ext>
              </a:extLst>
            </p:cNvPr>
            <p:cNvSpPr/>
            <p:nvPr/>
          </p:nvSpPr>
          <p:spPr>
            <a:xfrm>
              <a:off x="9051083" y="1867703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112E3B6-39B3-6F0D-2709-6055A67EA031}"/>
                </a:ext>
              </a:extLst>
            </p:cNvPr>
            <p:cNvSpPr/>
            <p:nvPr/>
          </p:nvSpPr>
          <p:spPr>
            <a:xfrm>
              <a:off x="8983987" y="33697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D7DCC66-100A-66B3-B899-6E575A0AB59D}"/>
                </a:ext>
              </a:extLst>
            </p:cNvPr>
            <p:cNvSpPr/>
            <p:nvPr/>
          </p:nvSpPr>
          <p:spPr>
            <a:xfrm>
              <a:off x="8159342" y="47794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CBE4C3F4-ED9C-9731-0D5B-32F850EBCA2A}"/>
                </a:ext>
              </a:extLst>
            </p:cNvPr>
            <p:cNvCxnSpPr>
              <a:cxnSpLocks/>
              <a:stCxn id="16" idx="4"/>
              <a:endCxn id="21" idx="0"/>
            </p:cNvCxnSpPr>
            <p:nvPr/>
          </p:nvCxnSpPr>
          <p:spPr>
            <a:xfrm>
              <a:off x="7330654" y="1244253"/>
              <a:ext cx="64520" cy="1147068"/>
            </a:xfrm>
            <a:prstGeom prst="line">
              <a:avLst/>
            </a:prstGeom>
            <a:ln w="571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DA4DDA17-7B3D-9702-5861-1DC38C3EC76C}"/>
                </a:ext>
              </a:extLst>
            </p:cNvPr>
            <p:cNvCxnSpPr>
              <a:cxnSpLocks/>
              <a:stCxn id="22" idx="2"/>
              <a:endCxn id="21" idx="6"/>
            </p:cNvCxnSpPr>
            <p:nvPr/>
          </p:nvCxnSpPr>
          <p:spPr>
            <a:xfrm flipH="1">
              <a:off x="7462270" y="1937107"/>
              <a:ext cx="1588813" cy="523618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969E337A-38BE-7ACA-DE84-2FA0C90F902B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9055396" y="2006510"/>
              <a:ext cx="62783" cy="1363282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xão reta 43">
              <a:extLst>
                <a:ext uri="{FF2B5EF4-FFF2-40B4-BE49-F238E27FC236}">
                  <a16:creationId xmlns:a16="http://schemas.microsoft.com/office/drawing/2014/main" id="{E2980FA8-DB10-8584-1D51-53B9998B55BC}"/>
                </a:ext>
              </a:extLst>
            </p:cNvPr>
            <p:cNvCxnSpPr>
              <a:cxnSpLocks/>
              <a:stCxn id="24" idx="0"/>
              <a:endCxn id="23" idx="4"/>
            </p:cNvCxnSpPr>
            <p:nvPr/>
          </p:nvCxnSpPr>
          <p:spPr>
            <a:xfrm flipV="1">
              <a:off x="8226438" y="3508599"/>
              <a:ext cx="824645" cy="1270893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59FF0D-56CB-4466-5F07-32D76BD6E55A}"/>
              </a:ext>
            </a:extLst>
          </p:cNvPr>
          <p:cNvSpPr txBox="1"/>
          <p:nvPr/>
        </p:nvSpPr>
        <p:spPr>
          <a:xfrm>
            <a:off x="6860606" y="1544215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D8B5AD-99B2-0035-E768-43CB2D078532}"/>
              </a:ext>
            </a:extLst>
          </p:cNvPr>
          <p:cNvSpPr txBox="1"/>
          <p:nvPr/>
        </p:nvSpPr>
        <p:spPr>
          <a:xfrm>
            <a:off x="8878532" y="3884790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092A30B-FE41-24DA-3E9E-95CE7EFBA23A}"/>
              </a:ext>
            </a:extLst>
          </p:cNvPr>
          <p:cNvSpPr txBox="1"/>
          <p:nvPr/>
        </p:nvSpPr>
        <p:spPr>
          <a:xfrm>
            <a:off x="7987894" y="2255247"/>
            <a:ext cx="52428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100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7AEDE77-B98D-7C7B-471B-7E53D8C3C8BE}"/>
              </a:ext>
            </a:extLst>
          </p:cNvPr>
          <p:cNvSpPr txBox="1"/>
          <p:nvPr/>
        </p:nvSpPr>
        <p:spPr>
          <a:xfrm>
            <a:off x="9132620" y="2329224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E564A10-6AD1-768A-048A-5EAAC786BF67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15" name="Google Shape;507;p70">
              <a:extLst>
                <a:ext uri="{FF2B5EF4-FFF2-40B4-BE49-F238E27FC236}">
                  <a16:creationId xmlns:a16="http://schemas.microsoft.com/office/drawing/2014/main" id="{62C58477-89FE-DB55-8B48-F6E77408E7D7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20" name="Google Shape;508;p70">
                <a:extLst>
                  <a:ext uri="{FF2B5EF4-FFF2-40B4-BE49-F238E27FC236}">
                    <a16:creationId xmlns:a16="http://schemas.microsoft.com/office/drawing/2014/main" id="{F0AEF17D-3F7B-6EBF-1C6C-152A7D0CACE3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509;p70">
                <a:extLst>
                  <a:ext uri="{FF2B5EF4-FFF2-40B4-BE49-F238E27FC236}">
                    <a16:creationId xmlns:a16="http://schemas.microsoft.com/office/drawing/2014/main" id="{6F3BD1B0-BB01-6095-D6D4-A6F2B720872D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" name="Google Shape;510;p70">
              <a:extLst>
                <a:ext uri="{FF2B5EF4-FFF2-40B4-BE49-F238E27FC236}">
                  <a16:creationId xmlns:a16="http://schemas.microsoft.com/office/drawing/2014/main" id="{18C692E6-BE89-62A8-3352-E8E43288D2FE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27" name="Retângulo: Canto Cortado 26">
            <a:extLst>
              <a:ext uri="{FF2B5EF4-FFF2-40B4-BE49-F238E27FC236}">
                <a16:creationId xmlns:a16="http://schemas.microsoft.com/office/drawing/2014/main" id="{79E49313-B525-20D3-D122-246844BBA96D}"/>
              </a:ext>
            </a:extLst>
          </p:cNvPr>
          <p:cNvSpPr/>
          <p:nvPr/>
        </p:nvSpPr>
        <p:spPr>
          <a:xfrm>
            <a:off x="-93190" y="71675"/>
            <a:ext cx="1587140" cy="460652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4.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Trabalho Realizado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sp>
        <p:nvSpPr>
          <p:cNvPr id="30" name="Marcador de Posição do Número do Diapositivo 29">
            <a:extLst>
              <a:ext uri="{FF2B5EF4-FFF2-40B4-BE49-F238E27FC236}">
                <a16:creationId xmlns:a16="http://schemas.microsoft.com/office/drawing/2014/main" id="{161D8882-A72D-7224-91E6-0D1433F835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5260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862770" cy="551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dirty="0"/>
              <a:t>Análise de 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Tamanho de letra normal</a:t>
            </a:r>
            <a:br>
              <a:rPr lang="pt-PT" sz="2000" dirty="0"/>
            </a:br>
            <a:r>
              <a:rPr lang="pt-PT" sz="2000" dirty="0"/>
              <a:t>Média do tamanho das linhas, retirando </a:t>
            </a:r>
            <a:r>
              <a:rPr lang="pt-PT" sz="2000" dirty="0" err="1"/>
              <a:t>outliers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Espaçamento entre linhas</a:t>
            </a:r>
          </a:p>
          <a:p>
            <a:pPr lvl="1" algn="l">
              <a:buFontTx/>
              <a:buChar char="•"/>
            </a:pPr>
            <a:r>
              <a:rPr lang="pt-PT" sz="2000" dirty="0"/>
              <a:t>Estimativa do número de colunas, utilizando as margens dos blocos.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Categorização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Título</a:t>
            </a:r>
          </a:p>
          <a:p>
            <a:pPr lvl="1" algn="l">
              <a:buFontTx/>
              <a:buChar char="•"/>
            </a:pPr>
            <a:r>
              <a:rPr lang="pt-PT" sz="2000" dirty="0"/>
              <a:t>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Delimitador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Imagem</a:t>
            </a:r>
          </a:p>
          <a:p>
            <a:pPr lvl="1" algn="l">
              <a:buFontTx/>
              <a:buChar char="•"/>
            </a:pPr>
            <a:r>
              <a:rPr lang="pt-PT" sz="2000" dirty="0"/>
              <a:t>Legenda</a:t>
            </a:r>
          </a:p>
          <a:p>
            <a:pPr lvl="1" algn="l">
              <a:buFontTx/>
              <a:buChar char="•"/>
            </a:pPr>
            <a:r>
              <a:rPr lang="pt-PT" sz="2000" dirty="0"/>
              <a:t>Outro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Cálculo de </a:t>
            </a:r>
            <a:r>
              <a:rPr lang="pt-PT" sz="2000" dirty="0" err="1"/>
              <a:t>template</a:t>
            </a:r>
            <a:br>
              <a:rPr lang="pt-PT" sz="2000" b="1" dirty="0"/>
            </a:br>
            <a:r>
              <a:rPr lang="pt-PT" sz="2000" dirty="0"/>
              <a:t>(Utilizando delimitadores)</a:t>
            </a:r>
            <a:endParaRPr lang="pt-PT" sz="2000" b="1" dirty="0"/>
          </a:p>
          <a:p>
            <a:pPr lvl="1" algn="l">
              <a:buFontTx/>
              <a:buChar char="•"/>
            </a:pPr>
            <a:r>
              <a:rPr lang="pt-PT" sz="2000" dirty="0" err="1"/>
              <a:t>Header</a:t>
            </a:r>
            <a:endParaRPr lang="pt-PT" sz="2000" dirty="0"/>
          </a:p>
          <a:p>
            <a:pPr lvl="1" algn="l">
              <a:buFontTx/>
              <a:buChar char="•"/>
            </a:pPr>
            <a:r>
              <a:rPr lang="pt-PT" sz="2000" dirty="0"/>
              <a:t>Body</a:t>
            </a:r>
          </a:p>
          <a:p>
            <a:pPr lvl="1" algn="l">
              <a:buFontTx/>
              <a:buChar char="•"/>
            </a:pPr>
            <a:r>
              <a:rPr lang="pt-PT" sz="2000" dirty="0" err="1"/>
              <a:t>Footer</a:t>
            </a:r>
            <a:endParaRPr lang="pt-PT" sz="2000" dirty="0"/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m 27" descr="Uma imagem com texto, captura de ecrã, jornal&#10;&#10;Descrição gerada automaticamente">
            <a:extLst>
              <a:ext uri="{FF2B5EF4-FFF2-40B4-BE49-F238E27FC236}">
                <a16:creationId xmlns:a16="http://schemas.microsoft.com/office/drawing/2014/main" id="{A9140472-E11D-1C03-9A39-DDA29DAD7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97" y="821881"/>
            <a:ext cx="3565470" cy="521082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A050C8E6-0D7F-F0EC-018D-B1B5950CABAA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3" name="Google Shape;507;p70">
              <a:extLst>
                <a:ext uri="{FF2B5EF4-FFF2-40B4-BE49-F238E27FC236}">
                  <a16:creationId xmlns:a16="http://schemas.microsoft.com/office/drawing/2014/main" id="{F3DB9BD5-44A6-0266-FC3B-D53F9DF0D747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11" name="Google Shape;508;p70">
                <a:extLst>
                  <a:ext uri="{FF2B5EF4-FFF2-40B4-BE49-F238E27FC236}">
                    <a16:creationId xmlns:a16="http://schemas.microsoft.com/office/drawing/2014/main" id="{AF536BE0-E5CB-AED7-B57C-FF73AD81EA58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509;p70">
                <a:extLst>
                  <a:ext uri="{FF2B5EF4-FFF2-40B4-BE49-F238E27FC236}">
                    <a16:creationId xmlns:a16="http://schemas.microsoft.com/office/drawing/2014/main" id="{3AD0F61C-10CA-F2F9-D06F-2F268A28F2D1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" name="Google Shape;510;p70">
              <a:extLst>
                <a:ext uri="{FF2B5EF4-FFF2-40B4-BE49-F238E27FC236}">
                  <a16:creationId xmlns:a16="http://schemas.microsoft.com/office/drawing/2014/main" id="{CDAF9B2A-1244-2C67-0F33-DB9BAF7BBF68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16" name="Retângulo: Canto Cortado 15">
            <a:extLst>
              <a:ext uri="{FF2B5EF4-FFF2-40B4-BE49-F238E27FC236}">
                <a16:creationId xmlns:a16="http://schemas.microsoft.com/office/drawing/2014/main" id="{6B175BBF-A646-C650-5F77-F9EE92F7DE90}"/>
              </a:ext>
            </a:extLst>
          </p:cNvPr>
          <p:cNvSpPr/>
          <p:nvPr/>
        </p:nvSpPr>
        <p:spPr>
          <a:xfrm>
            <a:off x="-93190" y="71675"/>
            <a:ext cx="1587140" cy="460652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4.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Trabalho Realizado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sp>
        <p:nvSpPr>
          <p:cNvPr id="18" name="Marcador de Posição do Número do Diapositivo 17">
            <a:extLst>
              <a:ext uri="{FF2B5EF4-FFF2-40B4-BE49-F238E27FC236}">
                <a16:creationId xmlns:a16="http://schemas.microsoft.com/office/drawing/2014/main" id="{8C1A78DC-3D16-A44D-552E-29B1B24FB4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40944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510557" cy="337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b="1" dirty="0"/>
              <a:t>Isolar Artigos</a:t>
            </a:r>
          </a:p>
          <a:p>
            <a:pPr lvl="1" algn="l">
              <a:buFontTx/>
              <a:buChar char="•"/>
            </a:pPr>
            <a:r>
              <a:rPr lang="pt-PT" sz="2000" b="1" dirty="0"/>
              <a:t>Um título representa o início de um artigo e o fim do anterior</a:t>
            </a:r>
          </a:p>
          <a:p>
            <a:pPr>
              <a:buFontTx/>
              <a:buChar char="•"/>
            </a:pPr>
            <a:r>
              <a:rPr lang="pt-PT" sz="2000" dirty="0"/>
              <a:t>Output em </a:t>
            </a:r>
            <a:r>
              <a:rPr lang="pt-PT" sz="2000" dirty="0" err="1"/>
              <a:t>markdown</a:t>
            </a:r>
            <a:endParaRPr lang="pt-PT" sz="2000" dirty="0"/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OUTPUT</a:t>
            </a: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m texto, jornal, Papel de imprensa, Publicação&#10;&#10;Descrição gerada automaticamente">
            <a:extLst>
              <a:ext uri="{FF2B5EF4-FFF2-40B4-BE49-F238E27FC236}">
                <a16:creationId xmlns:a16="http://schemas.microsoft.com/office/drawing/2014/main" id="{7D6B2F59-60D2-FB31-7FFB-F19982064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30" y="840145"/>
            <a:ext cx="3557061" cy="519853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61C5DA2B-3443-6040-CA98-932DABD2E4F4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5" name="Google Shape;507;p70">
              <a:extLst>
                <a:ext uri="{FF2B5EF4-FFF2-40B4-BE49-F238E27FC236}">
                  <a16:creationId xmlns:a16="http://schemas.microsoft.com/office/drawing/2014/main" id="{5DB43CE7-EC0C-440B-73EA-AF5CFB438E99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15" name="Google Shape;508;p70">
                <a:extLst>
                  <a:ext uri="{FF2B5EF4-FFF2-40B4-BE49-F238E27FC236}">
                    <a16:creationId xmlns:a16="http://schemas.microsoft.com/office/drawing/2014/main" id="{F54EF539-9F70-DE45-45D9-14D9161E947D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509;p70">
                <a:extLst>
                  <a:ext uri="{FF2B5EF4-FFF2-40B4-BE49-F238E27FC236}">
                    <a16:creationId xmlns:a16="http://schemas.microsoft.com/office/drawing/2014/main" id="{18C7172E-828B-0CB4-CDEF-029219EBF432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" name="Google Shape;510;p70">
              <a:extLst>
                <a:ext uri="{FF2B5EF4-FFF2-40B4-BE49-F238E27FC236}">
                  <a16:creationId xmlns:a16="http://schemas.microsoft.com/office/drawing/2014/main" id="{37A0AB67-EA5E-C49E-FAE8-4C9F1663F05C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  <p:sp>
        <p:nvSpPr>
          <p:cNvPr id="17" name="Retângulo: Canto Cortado 16">
            <a:extLst>
              <a:ext uri="{FF2B5EF4-FFF2-40B4-BE49-F238E27FC236}">
                <a16:creationId xmlns:a16="http://schemas.microsoft.com/office/drawing/2014/main" id="{0B986B86-A5AD-5F5B-E916-A51EF88FD083}"/>
              </a:ext>
            </a:extLst>
          </p:cNvPr>
          <p:cNvSpPr/>
          <p:nvPr/>
        </p:nvSpPr>
        <p:spPr>
          <a:xfrm>
            <a:off x="-93190" y="71675"/>
            <a:ext cx="1587140" cy="460652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4.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Trabalho Realizado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sp>
        <p:nvSpPr>
          <p:cNvPr id="19" name="Marcador de Posição do Número do Diapositivo 18">
            <a:extLst>
              <a:ext uri="{FF2B5EF4-FFF2-40B4-BE49-F238E27FC236}">
                <a16:creationId xmlns:a16="http://schemas.microsoft.com/office/drawing/2014/main" id="{58102544-0BBD-7B18-0959-2694F10666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2863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31;p72">
            <a:extLst>
              <a:ext uri="{FF2B5EF4-FFF2-40B4-BE49-F238E27FC236}">
                <a16:creationId xmlns:a16="http://schemas.microsoft.com/office/drawing/2014/main" id="{7947BABC-A13A-0C8E-7F2B-87AD6FD5E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437" y="1814178"/>
            <a:ext cx="10271125" cy="2560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PT" sz="8000" dirty="0"/>
              <a:t>Questões?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1881CE0-357C-BB2A-05B6-4A5D923EA11B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969967" y="6138013"/>
            <a:chExt cx="10256800" cy="273715"/>
          </a:xfrm>
        </p:grpSpPr>
        <p:grpSp>
          <p:nvGrpSpPr>
            <p:cNvPr id="11" name="Google Shape;507;p70">
              <a:extLst>
                <a:ext uri="{FF2B5EF4-FFF2-40B4-BE49-F238E27FC236}">
                  <a16:creationId xmlns:a16="http://schemas.microsoft.com/office/drawing/2014/main" id="{77F1290A-B69F-39AD-2C62-D18896795127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13" name="Google Shape;508;p70">
                <a:extLst>
                  <a:ext uri="{FF2B5EF4-FFF2-40B4-BE49-F238E27FC236}">
                    <a16:creationId xmlns:a16="http://schemas.microsoft.com/office/drawing/2014/main" id="{D52F5592-C15F-D621-A67D-1146B0275167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509;p70">
                <a:extLst>
                  <a:ext uri="{FF2B5EF4-FFF2-40B4-BE49-F238E27FC236}">
                    <a16:creationId xmlns:a16="http://schemas.microsoft.com/office/drawing/2014/main" id="{2A93D9C8-415D-62A8-AA1B-8FBE7396DD27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2" name="Google Shape;510;p70">
              <a:extLst>
                <a:ext uri="{FF2B5EF4-FFF2-40B4-BE49-F238E27FC236}">
                  <a16:creationId xmlns:a16="http://schemas.microsoft.com/office/drawing/2014/main" id="{673CFBB3-837F-4C13-39C4-7A0F70D5CD16}"/>
                </a:ext>
              </a:extLst>
            </p:cNvPr>
            <p:cNvSpPr txBox="1"/>
            <p:nvPr/>
          </p:nvSpPr>
          <p:spPr>
            <a:xfrm>
              <a:off x="969967" y="6144680"/>
              <a:ext cx="10256800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600" dirty="0">
                  <a:latin typeface="Barlow" panose="00000500000000000000" pitchFamily="2" charset="0"/>
                </a:rPr>
                <a:t>Pré Dissertação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581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A9116-FFFD-C002-75E9-E8BF85E68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466" y="802533"/>
            <a:ext cx="6888601" cy="5176126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2000" dirty="0"/>
              <a:t> A </a:t>
            </a:r>
            <a:r>
              <a:rPr lang="pt-PT" sz="2000" b="1" dirty="0"/>
              <a:t>Digitalização</a:t>
            </a:r>
            <a:r>
              <a:rPr lang="pt-PT" sz="2000" dirty="0"/>
              <a:t> permitiu um método simples para salvaguardar documentos num formato digital. Estes são porém guardados na forma de </a:t>
            </a:r>
            <a:r>
              <a:rPr lang="pt-PT" sz="2000" b="1" dirty="0"/>
              <a:t>imagens</a:t>
            </a:r>
            <a:r>
              <a:rPr lang="pt-PT" sz="2000" dirty="0"/>
              <a:t>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OCR </a:t>
            </a:r>
            <a:r>
              <a:rPr lang="pt-PT" sz="2000" dirty="0"/>
              <a:t>disponibilizou então um método de fácil e relativamente fiável transcrição automática destas imagens. Os resultados de OCR estão no entanto bastante </a:t>
            </a:r>
            <a:r>
              <a:rPr lang="pt-PT" sz="2000" b="1" dirty="0"/>
              <a:t>dependentes</a:t>
            </a:r>
            <a:r>
              <a:rPr lang="pt-PT" sz="2000" dirty="0"/>
              <a:t> da qualidade das imagens e dos documentos originais.</a:t>
            </a:r>
          </a:p>
          <a:p>
            <a:pPr>
              <a:buFontTx/>
              <a:buChar char="•"/>
            </a:pPr>
            <a:endParaRPr lang="pt-PT" sz="2000" b="1" dirty="0"/>
          </a:p>
        </p:txBody>
      </p:sp>
      <p:pic>
        <p:nvPicPr>
          <p:cNvPr id="3074" name="Picture 2" descr="What is Document Digitization? Why Is It Important?">
            <a:extLst>
              <a:ext uri="{FF2B5EF4-FFF2-40B4-BE49-F238E27FC236}">
                <a16:creationId xmlns:a16="http://schemas.microsoft.com/office/drawing/2014/main" id="{21925BA5-FD49-47F6-193D-1834CB997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832" y="1445428"/>
            <a:ext cx="4128278" cy="169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oogle Shape;507;p70">
            <a:extLst>
              <a:ext uri="{FF2B5EF4-FFF2-40B4-BE49-F238E27FC236}">
                <a16:creationId xmlns:a16="http://schemas.microsoft.com/office/drawing/2014/main" id="{B65E355C-08DC-EC1F-12AD-AD43C82C0C3A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9" name="Google Shape;508;p70">
              <a:extLst>
                <a:ext uri="{FF2B5EF4-FFF2-40B4-BE49-F238E27FC236}">
                  <a16:creationId xmlns:a16="http://schemas.microsoft.com/office/drawing/2014/main" id="{886173F7-D0FC-73FC-C40C-65099F71466C}"/>
                </a:ext>
              </a:extLst>
            </p:cNvPr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509;p70">
              <a:extLst>
                <a:ext uri="{FF2B5EF4-FFF2-40B4-BE49-F238E27FC236}">
                  <a16:creationId xmlns:a16="http://schemas.microsoft.com/office/drawing/2014/main" id="{03DE7756-8CCE-6B4F-A8F3-C79B17986ACE}"/>
                </a:ext>
              </a:extLst>
            </p:cNvPr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076" name="Picture 4" descr="Image into Text Converter-AI OCR Tool (Unlocking Text from Image)">
            <a:extLst>
              <a:ext uri="{FF2B5EF4-FFF2-40B4-BE49-F238E27FC236}">
                <a16:creationId xmlns:a16="http://schemas.microsoft.com/office/drawing/2014/main" id="{0DC5187D-7A98-92AF-5FFD-D93F6E5F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8320" y1="60156" x2="35156" y2="26758"/>
                        <a14:foregroundMark x1="35156" y1="26758" x2="64453" y2="29492"/>
                        <a14:foregroundMark x1="64453" y1="29492" x2="66211" y2="58008"/>
                        <a14:foregroundMark x1="66211" y1="58008" x2="41602" y2="73047"/>
                        <a14:foregroundMark x1="41602" y1="73047" x2="71875" y2="67578"/>
                        <a14:foregroundMark x1="71875" y1="67578" x2="61523" y2="28516"/>
                        <a14:foregroundMark x1="61523" y1="28516" x2="30078" y2="24023"/>
                        <a14:foregroundMark x1="30078" y1="24023" x2="25391" y2="56445"/>
                        <a14:foregroundMark x1="25391" y1="56445" x2="44531" y2="77148"/>
                        <a14:foregroundMark x1="44531" y1="77148" x2="63672" y2="69141"/>
                        <a14:foregroundMark x1="55664" y1="78516" x2="65625" y2="79688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927" y="3070739"/>
            <a:ext cx="2706815" cy="2706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: Canto Cortado 1">
            <a:extLst>
              <a:ext uri="{FF2B5EF4-FFF2-40B4-BE49-F238E27FC236}">
                <a16:creationId xmlns:a16="http://schemas.microsoft.com/office/drawing/2014/main" id="{F24E5F8E-5CEF-DFB8-DD0B-0F2FF60BE0CF}"/>
              </a:ext>
            </a:extLst>
          </p:cNvPr>
          <p:cNvSpPr/>
          <p:nvPr/>
        </p:nvSpPr>
        <p:spPr>
          <a:xfrm>
            <a:off x="-93190" y="71676"/>
            <a:ext cx="1572683" cy="396000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1. Introdução /4</a:t>
            </a:r>
          </a:p>
        </p:txBody>
      </p:sp>
      <p:sp>
        <p:nvSpPr>
          <p:cNvPr id="3" name="Google Shape;510;p70">
            <a:extLst>
              <a:ext uri="{FF2B5EF4-FFF2-40B4-BE49-F238E27FC236}">
                <a16:creationId xmlns:a16="http://schemas.microsoft.com/office/drawing/2014/main" id="{934ED25A-80AD-DB78-1C6A-43C83C200599}"/>
              </a:ext>
            </a:extLst>
          </p:cNvPr>
          <p:cNvSpPr txBox="1"/>
          <p:nvPr/>
        </p:nvSpPr>
        <p:spPr>
          <a:xfrm>
            <a:off x="969967" y="6144680"/>
            <a:ext cx="10256800" cy="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600" dirty="0">
                <a:latin typeface="Barlow" panose="00000500000000000000" pitchFamily="2" charset="0"/>
              </a:rPr>
              <a:t>Pré Dissertação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D103FFA-606B-928B-E5D9-78ED83DF2F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38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A9116-FFFD-C002-75E9-E8BF85E68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466" y="802532"/>
            <a:ext cx="6888601" cy="4888141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pt-PT" sz="2000" dirty="0"/>
              <a:t>Documentos com </a:t>
            </a:r>
            <a:r>
              <a:rPr lang="pt-PT" sz="2000" b="1" dirty="0"/>
              <a:t>estruturas complexas </a:t>
            </a:r>
            <a:r>
              <a:rPr lang="pt-PT" sz="2000" dirty="0"/>
              <a:t>ou imagens destes </a:t>
            </a:r>
            <a:r>
              <a:rPr lang="pt-PT" sz="2000" b="1" dirty="0"/>
              <a:t>danificadas </a:t>
            </a:r>
            <a:r>
              <a:rPr lang="pt-PT" sz="2000" dirty="0"/>
              <a:t>ou de </a:t>
            </a:r>
            <a:r>
              <a:rPr lang="pt-PT" sz="2000" b="1" dirty="0"/>
              <a:t>baixa qualidade</a:t>
            </a:r>
            <a:r>
              <a:rPr lang="pt-PT" sz="2000" dirty="0"/>
              <a:t> limitam os resultados finais.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Diferentes </a:t>
            </a:r>
            <a:r>
              <a:rPr lang="pt-PT" sz="2000" b="1" dirty="0"/>
              <a:t>motores OCR </a:t>
            </a:r>
            <a:r>
              <a:rPr lang="pt-PT" sz="2000" dirty="0"/>
              <a:t>vão ter diferentes resultados perante estas dificuldades.</a:t>
            </a:r>
          </a:p>
          <a:p>
            <a:pPr>
              <a:buFontTx/>
              <a:buChar char="•"/>
            </a:pPr>
            <a:endParaRPr lang="en-US" sz="2000" b="1" dirty="0"/>
          </a:p>
        </p:txBody>
      </p:sp>
      <p:grpSp>
        <p:nvGrpSpPr>
          <p:cNvPr id="7" name="Google Shape;507;p70">
            <a:extLst>
              <a:ext uri="{FF2B5EF4-FFF2-40B4-BE49-F238E27FC236}">
                <a16:creationId xmlns:a16="http://schemas.microsoft.com/office/drawing/2014/main" id="{B65E355C-08DC-EC1F-12AD-AD43C82C0C3A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9" name="Google Shape;508;p70">
              <a:extLst>
                <a:ext uri="{FF2B5EF4-FFF2-40B4-BE49-F238E27FC236}">
                  <a16:creationId xmlns:a16="http://schemas.microsoft.com/office/drawing/2014/main" id="{886173F7-D0FC-73FC-C40C-65099F71466C}"/>
                </a:ext>
              </a:extLst>
            </p:cNvPr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509;p70">
              <a:extLst>
                <a:ext uri="{FF2B5EF4-FFF2-40B4-BE49-F238E27FC236}">
                  <a16:creationId xmlns:a16="http://schemas.microsoft.com/office/drawing/2014/main" id="{03DE7756-8CCE-6B4F-A8F3-C79B17986ACE}"/>
                </a:ext>
              </a:extLst>
            </p:cNvPr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m 2" descr="Uma imagem com texto, jornal, Papel de imprensa&#10;&#10;Descrição gerada automaticamente">
            <a:extLst>
              <a:ext uri="{FF2B5EF4-FFF2-40B4-BE49-F238E27FC236}">
                <a16:creationId xmlns:a16="http://schemas.microsoft.com/office/drawing/2014/main" id="{F4F67192-99C4-6186-9AA9-7CC7C860B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20" y="262649"/>
            <a:ext cx="3944387" cy="57870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ângulo: Canto Cortado 1">
            <a:extLst>
              <a:ext uri="{FF2B5EF4-FFF2-40B4-BE49-F238E27FC236}">
                <a16:creationId xmlns:a16="http://schemas.microsoft.com/office/drawing/2014/main" id="{AD0BB9DD-C022-79CE-1484-6E90C9435834}"/>
              </a:ext>
            </a:extLst>
          </p:cNvPr>
          <p:cNvSpPr/>
          <p:nvPr/>
        </p:nvSpPr>
        <p:spPr>
          <a:xfrm>
            <a:off x="-93190" y="71676"/>
            <a:ext cx="1572683" cy="396000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1. Introdução /4</a:t>
            </a:r>
          </a:p>
        </p:txBody>
      </p:sp>
      <p:sp>
        <p:nvSpPr>
          <p:cNvPr id="5" name="Google Shape;510;p70">
            <a:extLst>
              <a:ext uri="{FF2B5EF4-FFF2-40B4-BE49-F238E27FC236}">
                <a16:creationId xmlns:a16="http://schemas.microsoft.com/office/drawing/2014/main" id="{2DEF2B97-C1D7-5B86-9A1A-63629BBC795E}"/>
              </a:ext>
            </a:extLst>
          </p:cNvPr>
          <p:cNvSpPr txBox="1"/>
          <p:nvPr/>
        </p:nvSpPr>
        <p:spPr>
          <a:xfrm>
            <a:off x="969967" y="6144680"/>
            <a:ext cx="10256800" cy="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600" dirty="0">
                <a:latin typeface="Barlow" panose="00000500000000000000" pitchFamily="2" charset="0"/>
              </a:rPr>
              <a:t>Pré Dissertação</a:t>
            </a: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BAE3E2AB-F3AB-3B8D-52B7-0100502BA9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0694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A9116-FFFD-C002-75E9-E8BF85E68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5645" y="852277"/>
            <a:ext cx="6233675" cy="5281490"/>
          </a:xfrm>
        </p:spPr>
        <p:txBody>
          <a:bodyPr>
            <a:normAutofit/>
          </a:bodyPr>
          <a:lstStyle/>
          <a:p>
            <a:pPr marL="139700" indent="0"/>
            <a:r>
              <a:rPr lang="pt-PT" sz="2000" b="1" dirty="0"/>
              <a:t>Dificuldades</a:t>
            </a:r>
            <a:r>
              <a:rPr lang="pt-PT" sz="2000" dirty="0"/>
              <a:t>:</a:t>
            </a:r>
          </a:p>
          <a:p>
            <a:pPr lvl="1" algn="l">
              <a:buFontTx/>
              <a:buChar char="•"/>
            </a:pPr>
            <a:r>
              <a:rPr lang="pt-PT" sz="2000" dirty="0"/>
              <a:t>Erros nos resultados do</a:t>
            </a:r>
            <a:r>
              <a:rPr lang="pt-PT" sz="2000" b="1" dirty="0"/>
              <a:t> </a:t>
            </a:r>
            <a:r>
              <a:rPr lang="pt-PT" sz="2000" dirty="0"/>
              <a:t>motor OCR.</a:t>
            </a:r>
          </a:p>
          <a:p>
            <a:pPr lvl="1" algn="l">
              <a:buFontTx/>
              <a:buChar char="•"/>
            </a:pPr>
            <a:r>
              <a:rPr lang="pt-PT" sz="2000" dirty="0"/>
              <a:t>Estruturas complexas que dificultam o cálculo da ordem do texto, i.e. ordem de leitura.</a:t>
            </a:r>
          </a:p>
          <a:p>
            <a:pPr lvl="1" algn="l">
              <a:buFontTx/>
              <a:buChar char="•"/>
            </a:pPr>
            <a:r>
              <a:rPr lang="pt-PT" sz="2000" dirty="0"/>
              <a:t>Elementos irregulares, ex.: </a:t>
            </a:r>
            <a:r>
              <a:rPr lang="pt-PT" sz="2000" dirty="0" err="1"/>
              <a:t>anúncios,imagens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Segmentação do documento.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Imagens com danos, ex.: documentos originais danificados, baixa resolução, más condições de digitalização (</a:t>
            </a:r>
            <a:r>
              <a:rPr lang="pt-PT" sz="2000" dirty="0" err="1"/>
              <a:t>orientação,iluminação,etc</a:t>
            </a:r>
            <a:r>
              <a:rPr lang="pt-PT" sz="2000" dirty="0"/>
              <a:t>).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Imagens com duplas páginas – necessário detetar e separar.</a:t>
            </a:r>
          </a:p>
          <a:p>
            <a:pPr lvl="1" algn="l">
              <a:buFontTx/>
              <a:buChar char="•"/>
            </a:pPr>
            <a:r>
              <a:rPr lang="pt-PT" sz="2000" dirty="0"/>
              <a:t>Linguagem fora de uso, pode promover mais erros no OCR (palavras desconhecidas pelos motores OCR).</a:t>
            </a:r>
          </a:p>
          <a:p>
            <a:pPr lvl="1" algn="l">
              <a:buFontTx/>
              <a:buChar char="•"/>
            </a:pPr>
            <a:r>
              <a:rPr lang="pt-PT" sz="2000" dirty="0"/>
              <a:t>Criação de testes para verificar qualidade.</a:t>
            </a:r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endParaRPr lang="pt-PT" sz="2000" b="1" dirty="0"/>
          </a:p>
        </p:txBody>
      </p:sp>
      <p:grpSp>
        <p:nvGrpSpPr>
          <p:cNvPr id="7" name="Google Shape;507;p70">
            <a:extLst>
              <a:ext uri="{FF2B5EF4-FFF2-40B4-BE49-F238E27FC236}">
                <a16:creationId xmlns:a16="http://schemas.microsoft.com/office/drawing/2014/main" id="{B65E355C-08DC-EC1F-12AD-AD43C82C0C3A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9" name="Google Shape;508;p70">
              <a:extLst>
                <a:ext uri="{FF2B5EF4-FFF2-40B4-BE49-F238E27FC236}">
                  <a16:creationId xmlns:a16="http://schemas.microsoft.com/office/drawing/2014/main" id="{886173F7-D0FC-73FC-C40C-65099F71466C}"/>
                </a:ext>
              </a:extLst>
            </p:cNvPr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509;p70">
              <a:extLst>
                <a:ext uri="{FF2B5EF4-FFF2-40B4-BE49-F238E27FC236}">
                  <a16:creationId xmlns:a16="http://schemas.microsoft.com/office/drawing/2014/main" id="{03DE7756-8CCE-6B4F-A8F3-C79B17986ACE}"/>
                </a:ext>
              </a:extLst>
            </p:cNvPr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m 2" descr="Uma imagem com texto, jornal, Publicação, papel&#10;&#10;Descrição gerada automaticamente">
            <a:extLst>
              <a:ext uri="{FF2B5EF4-FFF2-40B4-BE49-F238E27FC236}">
                <a16:creationId xmlns:a16="http://schemas.microsoft.com/office/drawing/2014/main" id="{07880B83-FE06-A2AE-644C-B0773A050E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61" t="11778" r="5746" b="57111"/>
          <a:stretch/>
        </p:blipFill>
        <p:spPr>
          <a:xfrm>
            <a:off x="10123656" y="200720"/>
            <a:ext cx="1159561" cy="26043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EBC11E6-7D74-8C07-355A-9865BC45EC67}"/>
              </a:ext>
            </a:extLst>
          </p:cNvPr>
          <p:cNvGrpSpPr/>
          <p:nvPr/>
        </p:nvGrpSpPr>
        <p:grpSpPr>
          <a:xfrm>
            <a:off x="7162627" y="136945"/>
            <a:ext cx="2811021" cy="3292053"/>
            <a:chOff x="9265484" y="488192"/>
            <a:chExt cx="2423740" cy="2555549"/>
          </a:xfrm>
        </p:grpSpPr>
        <p:pic>
          <p:nvPicPr>
            <p:cNvPr id="11" name="Imagem 10" descr="Uma imagem com texto, jornal, Papel de imprensa, Publicação&#10;&#10;Descrição gerada automaticamente">
              <a:extLst>
                <a:ext uri="{FF2B5EF4-FFF2-40B4-BE49-F238E27FC236}">
                  <a16:creationId xmlns:a16="http://schemas.microsoft.com/office/drawing/2014/main" id="{D6284DB0-DDFF-FDFE-2F3F-186F7CA96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64" t="6786" b="56741"/>
            <a:stretch/>
          </p:blipFill>
          <p:spPr>
            <a:xfrm>
              <a:off x="9352280" y="542454"/>
              <a:ext cx="2336944" cy="25012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D1B7C0FA-D9A1-2A61-4E7B-09F83E01AC2D}"/>
                </a:ext>
              </a:extLst>
            </p:cNvPr>
            <p:cNvSpPr/>
            <p:nvPr/>
          </p:nvSpPr>
          <p:spPr>
            <a:xfrm>
              <a:off x="9394825" y="571500"/>
              <a:ext cx="2089150" cy="285750"/>
            </a:xfrm>
            <a:prstGeom prst="rect">
              <a:avLst/>
            </a:prstGeom>
            <a:noFill/>
            <a:ln w="12700">
              <a:solidFill>
                <a:srgbClr val="24E21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34A4D895-D861-6560-61A0-55848901EACF}"/>
                </a:ext>
              </a:extLst>
            </p:cNvPr>
            <p:cNvSpPr/>
            <p:nvPr/>
          </p:nvSpPr>
          <p:spPr>
            <a:xfrm>
              <a:off x="9394825" y="886296"/>
              <a:ext cx="1000125" cy="1345729"/>
            </a:xfrm>
            <a:prstGeom prst="rect">
              <a:avLst/>
            </a:prstGeom>
            <a:noFill/>
            <a:ln w="12700">
              <a:solidFill>
                <a:srgbClr val="24E21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7DC8B4EB-E5BF-DB5E-E75A-70D09FCD3A9A}"/>
                </a:ext>
              </a:extLst>
            </p:cNvPr>
            <p:cNvSpPr/>
            <p:nvPr/>
          </p:nvSpPr>
          <p:spPr>
            <a:xfrm>
              <a:off x="9352280" y="2315331"/>
              <a:ext cx="1042670" cy="685044"/>
            </a:xfrm>
            <a:prstGeom prst="rect">
              <a:avLst/>
            </a:prstGeom>
            <a:noFill/>
            <a:ln w="12700">
              <a:solidFill>
                <a:srgbClr val="24E21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1B37589C-624C-41C7-13AB-BC1C2418706F}"/>
                </a:ext>
              </a:extLst>
            </p:cNvPr>
            <p:cNvSpPr/>
            <p:nvPr/>
          </p:nvSpPr>
          <p:spPr>
            <a:xfrm>
              <a:off x="10454005" y="886296"/>
              <a:ext cx="1042670" cy="2124360"/>
            </a:xfrm>
            <a:prstGeom prst="rect">
              <a:avLst/>
            </a:prstGeom>
            <a:noFill/>
            <a:ln w="12700">
              <a:solidFill>
                <a:srgbClr val="24E21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3CB3398-57D2-BABB-6ADA-0FAEB690222F}"/>
                </a:ext>
              </a:extLst>
            </p:cNvPr>
            <p:cNvSpPr txBox="1"/>
            <p:nvPr/>
          </p:nvSpPr>
          <p:spPr>
            <a:xfrm>
              <a:off x="9265484" y="488192"/>
              <a:ext cx="368300" cy="286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C26CC03-0B22-0040-C4B9-847325D74AF1}"/>
                </a:ext>
              </a:extLst>
            </p:cNvPr>
            <p:cNvSpPr txBox="1"/>
            <p:nvPr/>
          </p:nvSpPr>
          <p:spPr>
            <a:xfrm>
              <a:off x="9323261" y="829527"/>
              <a:ext cx="368300" cy="286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9F0FA8BC-D116-72C5-97F9-4C244F4D829E}"/>
                </a:ext>
              </a:extLst>
            </p:cNvPr>
            <p:cNvSpPr txBox="1"/>
            <p:nvPr/>
          </p:nvSpPr>
          <p:spPr>
            <a:xfrm>
              <a:off x="10394950" y="824536"/>
              <a:ext cx="368300" cy="286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B303A5D5-AE6A-2539-A371-D821F5DFCE83}"/>
                </a:ext>
              </a:extLst>
            </p:cNvPr>
            <p:cNvSpPr txBox="1"/>
            <p:nvPr/>
          </p:nvSpPr>
          <p:spPr>
            <a:xfrm>
              <a:off x="9286728" y="2232025"/>
              <a:ext cx="368300" cy="286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>
                  <a:solidFill>
                    <a:srgbClr val="FF0000"/>
                  </a:solidFill>
                </a:rPr>
                <a:t>4</a:t>
              </a:r>
            </a:p>
          </p:txBody>
        </p:sp>
      </p:grpSp>
      <p:pic>
        <p:nvPicPr>
          <p:cNvPr id="24" name="Imagem 23" descr="Uma imagem com texto, jornal, Papel de imprensa&#10;&#10;Descrição gerada automaticamente">
            <a:extLst>
              <a:ext uri="{FF2B5EF4-FFF2-40B4-BE49-F238E27FC236}">
                <a16:creationId xmlns:a16="http://schemas.microsoft.com/office/drawing/2014/main" id="{D6B154C9-947D-DBD7-69D7-3F73CD98FD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40" r="84510"/>
          <a:stretch/>
        </p:blipFill>
        <p:spPr>
          <a:xfrm>
            <a:off x="10123656" y="2917045"/>
            <a:ext cx="1088333" cy="310900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6D5DE28-E947-7F82-9BE2-61AB5D208F49}"/>
              </a:ext>
            </a:extLst>
          </p:cNvPr>
          <p:cNvGrpSpPr/>
          <p:nvPr/>
        </p:nvGrpSpPr>
        <p:grpSpPr>
          <a:xfrm>
            <a:off x="7262644" y="3494945"/>
            <a:ext cx="1705332" cy="2590664"/>
            <a:chOff x="7752072" y="3543103"/>
            <a:chExt cx="1705332" cy="2590664"/>
          </a:xfrm>
        </p:grpSpPr>
        <p:pic>
          <p:nvPicPr>
            <p:cNvPr id="26" name="Imagem 25" descr="Uma imagem com texto, jornal, Papel de imprensa, Publicação&#10;&#10;Descrição gerada automaticamente">
              <a:extLst>
                <a:ext uri="{FF2B5EF4-FFF2-40B4-BE49-F238E27FC236}">
                  <a16:creationId xmlns:a16="http://schemas.microsoft.com/office/drawing/2014/main" id="{634B822A-3174-A254-0E91-47ED263A5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01" t="4069" r="363" b="5978"/>
            <a:stretch/>
          </p:blipFill>
          <p:spPr>
            <a:xfrm>
              <a:off x="7752072" y="3543103"/>
              <a:ext cx="1705332" cy="25810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96ADEB88-F25A-09D7-4CCE-BFCD25749DE5}"/>
                </a:ext>
              </a:extLst>
            </p:cNvPr>
            <p:cNvSpPr/>
            <p:nvPr/>
          </p:nvSpPr>
          <p:spPr>
            <a:xfrm>
              <a:off x="7752072" y="3543103"/>
              <a:ext cx="1705332" cy="49227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87EDE3F3-A1D7-45BB-A749-A49FA2DDD303}"/>
                </a:ext>
              </a:extLst>
            </p:cNvPr>
            <p:cNvSpPr/>
            <p:nvPr/>
          </p:nvSpPr>
          <p:spPr>
            <a:xfrm>
              <a:off x="7752072" y="4049355"/>
              <a:ext cx="1705332" cy="2084412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018FD20-9BD6-011F-0F33-6767AE9A0EC1}"/>
              </a:ext>
            </a:extLst>
          </p:cNvPr>
          <p:cNvSpPr txBox="1"/>
          <p:nvPr/>
        </p:nvSpPr>
        <p:spPr>
          <a:xfrm>
            <a:off x="9078670" y="3582886"/>
            <a:ext cx="894978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200" dirty="0">
                <a:solidFill>
                  <a:srgbClr val="0070C0"/>
                </a:solidFill>
              </a:rPr>
              <a:t>HEADER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5AFD3F8-4529-6F8A-1C7C-CE4E34F459C3}"/>
              </a:ext>
            </a:extLst>
          </p:cNvPr>
          <p:cNvSpPr txBox="1"/>
          <p:nvPr/>
        </p:nvSpPr>
        <p:spPr>
          <a:xfrm>
            <a:off x="9136027" y="4799762"/>
            <a:ext cx="692186" cy="30777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7030A0"/>
                </a:solidFill>
              </a:rPr>
              <a:t>BODY</a:t>
            </a:r>
          </a:p>
        </p:txBody>
      </p:sp>
      <p:cxnSp>
        <p:nvCxnSpPr>
          <p:cNvPr id="34" name="Conexão reta 33">
            <a:extLst>
              <a:ext uri="{FF2B5EF4-FFF2-40B4-BE49-F238E27FC236}">
                <a16:creationId xmlns:a16="http://schemas.microsoft.com/office/drawing/2014/main" id="{2F62FBCD-DBF0-E989-338A-F636BBBB491B}"/>
              </a:ext>
            </a:extLst>
          </p:cNvPr>
          <p:cNvCxnSpPr>
            <a:cxnSpLocks/>
          </p:cNvCxnSpPr>
          <p:nvPr/>
        </p:nvCxnSpPr>
        <p:spPr>
          <a:xfrm>
            <a:off x="8967976" y="4001197"/>
            <a:ext cx="168051" cy="79499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xão reta 34">
            <a:extLst>
              <a:ext uri="{FF2B5EF4-FFF2-40B4-BE49-F238E27FC236}">
                <a16:creationId xmlns:a16="http://schemas.microsoft.com/office/drawing/2014/main" id="{A748C805-04F7-B9A8-B96B-5C07136FD92D}"/>
              </a:ext>
            </a:extLst>
          </p:cNvPr>
          <p:cNvCxnSpPr>
            <a:cxnSpLocks/>
          </p:cNvCxnSpPr>
          <p:nvPr/>
        </p:nvCxnSpPr>
        <p:spPr>
          <a:xfrm flipV="1">
            <a:off x="8976999" y="5107539"/>
            <a:ext cx="159028" cy="97807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xão reta 39">
            <a:extLst>
              <a:ext uri="{FF2B5EF4-FFF2-40B4-BE49-F238E27FC236}">
                <a16:creationId xmlns:a16="http://schemas.microsoft.com/office/drawing/2014/main" id="{8E75F402-60A7-5190-CC08-565F870B417A}"/>
              </a:ext>
            </a:extLst>
          </p:cNvPr>
          <p:cNvCxnSpPr>
            <a:cxnSpLocks/>
          </p:cNvCxnSpPr>
          <p:nvPr/>
        </p:nvCxnSpPr>
        <p:spPr>
          <a:xfrm>
            <a:off x="8967975" y="3485364"/>
            <a:ext cx="110695" cy="9421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xão reta 41">
            <a:extLst>
              <a:ext uri="{FF2B5EF4-FFF2-40B4-BE49-F238E27FC236}">
                <a16:creationId xmlns:a16="http://schemas.microsoft.com/office/drawing/2014/main" id="{D6D9478C-E95E-BE6D-B189-0F47811F91FD}"/>
              </a:ext>
            </a:extLst>
          </p:cNvPr>
          <p:cNvCxnSpPr>
            <a:cxnSpLocks/>
          </p:cNvCxnSpPr>
          <p:nvPr/>
        </p:nvCxnSpPr>
        <p:spPr>
          <a:xfrm flipV="1">
            <a:off x="8967975" y="3859885"/>
            <a:ext cx="110695" cy="11715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 Cortado 1">
            <a:extLst>
              <a:ext uri="{FF2B5EF4-FFF2-40B4-BE49-F238E27FC236}">
                <a16:creationId xmlns:a16="http://schemas.microsoft.com/office/drawing/2014/main" id="{A3F0D6B3-D2DC-6F49-96DD-F67D0F2A7B6F}"/>
              </a:ext>
            </a:extLst>
          </p:cNvPr>
          <p:cNvSpPr/>
          <p:nvPr/>
        </p:nvSpPr>
        <p:spPr>
          <a:xfrm>
            <a:off x="-93190" y="71676"/>
            <a:ext cx="1572683" cy="396000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1. Introdução /4</a:t>
            </a:r>
          </a:p>
        </p:txBody>
      </p:sp>
      <p:sp>
        <p:nvSpPr>
          <p:cNvPr id="5" name="Google Shape;510;p70">
            <a:extLst>
              <a:ext uri="{FF2B5EF4-FFF2-40B4-BE49-F238E27FC236}">
                <a16:creationId xmlns:a16="http://schemas.microsoft.com/office/drawing/2014/main" id="{27F36704-707F-6420-7D12-BA55E2C2407C}"/>
              </a:ext>
            </a:extLst>
          </p:cNvPr>
          <p:cNvSpPr txBox="1"/>
          <p:nvPr/>
        </p:nvSpPr>
        <p:spPr>
          <a:xfrm>
            <a:off x="969967" y="6144680"/>
            <a:ext cx="10256800" cy="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600" dirty="0">
                <a:latin typeface="Barlow" panose="00000500000000000000" pitchFamily="2" charset="0"/>
              </a:rPr>
              <a:t>Pré Dissertação</a:t>
            </a: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13EE2107-222B-3C65-AA55-FFE4B48E1E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2513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A9116-FFFD-C002-75E9-E8BF85E68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084" y="741390"/>
            <a:ext cx="10293027" cy="3310833"/>
          </a:xfrm>
        </p:spPr>
        <p:txBody>
          <a:bodyPr>
            <a:normAutofit lnSpcReduction="10000"/>
          </a:bodyPr>
          <a:lstStyle/>
          <a:p>
            <a:pPr marL="139700" indent="0"/>
            <a:r>
              <a:rPr lang="pt-PT" sz="2000" b="1" dirty="0"/>
              <a:t>Objetivos</a:t>
            </a:r>
            <a:r>
              <a:rPr lang="pt-PT" sz="2000" dirty="0"/>
              <a:t>:</a:t>
            </a:r>
          </a:p>
          <a:p>
            <a:pPr lvl="1" algn="l">
              <a:buFontTx/>
              <a:buChar char="•"/>
            </a:pPr>
            <a:r>
              <a:rPr lang="pt-PT" sz="2000" dirty="0"/>
              <a:t>Gerar uma </a:t>
            </a:r>
            <a:r>
              <a:rPr lang="pt-PT" sz="2000" b="1" dirty="0"/>
              <a:t>pipeline</a:t>
            </a:r>
            <a:r>
              <a:rPr lang="pt-PT" sz="2000" dirty="0"/>
              <a:t> que consiga </a:t>
            </a:r>
            <a:r>
              <a:rPr lang="pt-PT" sz="2000" b="1" dirty="0"/>
              <a:t>automaticamente detetar e tratar destes problemas</a:t>
            </a:r>
            <a:r>
              <a:rPr lang="pt-PT" sz="2000" dirty="0"/>
              <a:t> de forma a gerar um </a:t>
            </a:r>
            <a:r>
              <a:rPr lang="pt-PT" sz="2000" b="1" dirty="0"/>
              <a:t>output</a:t>
            </a:r>
            <a:r>
              <a:rPr lang="pt-PT" sz="2000" dirty="0"/>
              <a:t> mais </a:t>
            </a:r>
            <a:r>
              <a:rPr lang="pt-PT" sz="2000" b="1" dirty="0"/>
              <a:t>útil</a:t>
            </a:r>
            <a:r>
              <a:rPr lang="pt-PT" sz="2000" dirty="0"/>
              <a:t>.</a:t>
            </a:r>
          </a:p>
          <a:p>
            <a:pPr lvl="2" algn="l">
              <a:buFontTx/>
              <a:buChar char="•"/>
            </a:pPr>
            <a:r>
              <a:rPr lang="pt-PT" sz="2000" dirty="0"/>
              <a:t>Texto detetado com maior acerto;</a:t>
            </a:r>
          </a:p>
          <a:p>
            <a:pPr lvl="2" algn="l">
              <a:buFontTx/>
              <a:buChar char="•"/>
            </a:pPr>
            <a:r>
              <a:rPr lang="pt-PT" sz="2000" dirty="0"/>
              <a:t>Texto organizado de acordo com a estrutura do documento;</a:t>
            </a:r>
          </a:p>
          <a:p>
            <a:pPr lvl="2" algn="l">
              <a:buFontTx/>
              <a:buChar char="•"/>
            </a:pPr>
            <a:r>
              <a:rPr lang="pt-PT" sz="2000" dirty="0"/>
              <a:t>Criação e isolamento de </a:t>
            </a:r>
            <a:r>
              <a:rPr lang="pt-PT" sz="2000" dirty="0" err="1"/>
              <a:t>metadados</a:t>
            </a:r>
            <a:r>
              <a:rPr lang="pt-PT" sz="2000" dirty="0"/>
              <a:t> dentro de elementos dentro do artigo, ex.: autores de um artigo, título, </a:t>
            </a:r>
            <a:r>
              <a:rPr lang="pt-PT" sz="2000" dirty="0" err="1"/>
              <a:t>subtítulo,etc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* Ferramenta para </a:t>
            </a:r>
            <a:r>
              <a:rPr lang="pt-PT" sz="2000" b="1" dirty="0"/>
              <a:t>criação de léxicos </a:t>
            </a:r>
            <a:r>
              <a:rPr lang="pt-PT" sz="2000" dirty="0"/>
              <a:t>entre </a:t>
            </a:r>
            <a:r>
              <a:rPr lang="pt-PT" sz="2000" b="1" dirty="0"/>
              <a:t>versões de uma linguagem</a:t>
            </a:r>
            <a:r>
              <a:rPr lang="pt-PT" sz="2000" dirty="0"/>
              <a:t>.</a:t>
            </a:r>
          </a:p>
          <a:p>
            <a:pPr lvl="2" algn="l">
              <a:buFontTx/>
              <a:buChar char="•"/>
            </a:pPr>
            <a:r>
              <a:rPr lang="pt-PT" sz="2000" dirty="0"/>
              <a:t>Modernizar texto</a:t>
            </a:r>
          </a:p>
          <a:p>
            <a:pPr lvl="2" algn="l">
              <a:buFontTx/>
              <a:buChar char="•"/>
            </a:pPr>
            <a:r>
              <a:rPr lang="pt-PT" sz="2000" dirty="0"/>
              <a:t>Input de motor OCR</a:t>
            </a:r>
          </a:p>
          <a:p>
            <a:pPr lvl="1" algn="l">
              <a:buFontTx/>
              <a:buChar char="•"/>
            </a:pPr>
            <a:r>
              <a:rPr lang="pt-PT" sz="2000" dirty="0"/>
              <a:t>Focar primariamente em jornais antigos, mas não exclusivamente.</a:t>
            </a:r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endParaRPr lang="pt-PT" sz="2000" b="1" dirty="0"/>
          </a:p>
        </p:txBody>
      </p:sp>
      <p:grpSp>
        <p:nvGrpSpPr>
          <p:cNvPr id="7" name="Google Shape;507;p70">
            <a:extLst>
              <a:ext uri="{FF2B5EF4-FFF2-40B4-BE49-F238E27FC236}">
                <a16:creationId xmlns:a16="http://schemas.microsoft.com/office/drawing/2014/main" id="{B65E355C-08DC-EC1F-12AD-AD43C82C0C3A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9" name="Google Shape;508;p70">
              <a:extLst>
                <a:ext uri="{FF2B5EF4-FFF2-40B4-BE49-F238E27FC236}">
                  <a16:creationId xmlns:a16="http://schemas.microsoft.com/office/drawing/2014/main" id="{886173F7-D0FC-73FC-C40C-65099F71466C}"/>
                </a:ext>
              </a:extLst>
            </p:cNvPr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509;p70">
              <a:extLst>
                <a:ext uri="{FF2B5EF4-FFF2-40B4-BE49-F238E27FC236}">
                  <a16:creationId xmlns:a16="http://schemas.microsoft.com/office/drawing/2014/main" id="{03DE7756-8CCE-6B4F-A8F3-C79B17986ACE}"/>
                </a:ext>
              </a:extLst>
            </p:cNvPr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40" name="Agrupar 3139">
            <a:extLst>
              <a:ext uri="{FF2B5EF4-FFF2-40B4-BE49-F238E27FC236}">
                <a16:creationId xmlns:a16="http://schemas.microsoft.com/office/drawing/2014/main" id="{3A097E04-CE72-6A4C-30F7-1BD0E694D429}"/>
              </a:ext>
            </a:extLst>
          </p:cNvPr>
          <p:cNvGrpSpPr/>
          <p:nvPr/>
        </p:nvGrpSpPr>
        <p:grpSpPr>
          <a:xfrm>
            <a:off x="2600748" y="4144054"/>
            <a:ext cx="7329758" cy="839506"/>
            <a:chOff x="2716720" y="4692830"/>
            <a:chExt cx="7329758" cy="839506"/>
          </a:xfrm>
        </p:grpSpPr>
        <p:grpSp>
          <p:nvGrpSpPr>
            <p:cNvPr id="3127" name="Agrupar 3126">
              <a:extLst>
                <a:ext uri="{FF2B5EF4-FFF2-40B4-BE49-F238E27FC236}">
                  <a16:creationId xmlns:a16="http://schemas.microsoft.com/office/drawing/2014/main" id="{247D1404-48C5-3CFA-5BF0-C18E32C7B4FA}"/>
                </a:ext>
              </a:extLst>
            </p:cNvPr>
            <p:cNvGrpSpPr/>
            <p:nvPr/>
          </p:nvGrpSpPr>
          <p:grpSpPr>
            <a:xfrm>
              <a:off x="2716720" y="4816711"/>
              <a:ext cx="7329758" cy="715625"/>
              <a:chOff x="907375" y="2619900"/>
              <a:chExt cx="7329758" cy="715625"/>
            </a:xfrm>
          </p:grpSpPr>
          <p:sp>
            <p:nvSpPr>
              <p:cNvPr id="3098" name="Google Shape;1894;p116">
                <a:extLst>
                  <a:ext uri="{FF2B5EF4-FFF2-40B4-BE49-F238E27FC236}">
                    <a16:creationId xmlns:a16="http://schemas.microsoft.com/office/drawing/2014/main" id="{9C5EFCD8-65A0-BA68-294E-39991F3AB7BD}"/>
                  </a:ext>
                </a:extLst>
              </p:cNvPr>
              <p:cNvSpPr txBox="1"/>
              <p:nvPr/>
            </p:nvSpPr>
            <p:spPr>
              <a:xfrm>
                <a:off x="907375" y="2619900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chemeClr val="dk1"/>
                    </a:solidFill>
                    <a:latin typeface="DM Serif Text"/>
                    <a:ea typeface="DM Serif Text"/>
                    <a:cs typeface="DM Serif Text"/>
                    <a:sym typeface="DM Serif Text"/>
                  </a:rPr>
                  <a:t>Imagem O.</a:t>
                </a:r>
                <a:endParaRPr sz="2000" b="1" dirty="0">
                  <a:solidFill>
                    <a:schemeClr val="dk1"/>
                  </a:solidFill>
                  <a:latin typeface="DM Serif Text"/>
                  <a:ea typeface="DM Serif Text"/>
                  <a:cs typeface="DM Serif Text"/>
                  <a:sym typeface="DM Serif Text"/>
                </a:endParaRPr>
              </a:p>
            </p:txBody>
          </p:sp>
          <p:sp>
            <p:nvSpPr>
              <p:cNvPr id="3099" name="Google Shape;1895;p116">
                <a:extLst>
                  <a:ext uri="{FF2B5EF4-FFF2-40B4-BE49-F238E27FC236}">
                    <a16:creationId xmlns:a16="http://schemas.microsoft.com/office/drawing/2014/main" id="{FE0AAFE6-3195-B300-47A9-40A044EBE71D}"/>
                  </a:ext>
                </a:extLst>
              </p:cNvPr>
              <p:cNvSpPr txBox="1"/>
              <p:nvPr/>
            </p:nvSpPr>
            <p:spPr>
              <a:xfrm>
                <a:off x="2854825" y="2620025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chemeClr val="dk1"/>
                    </a:solidFill>
                    <a:latin typeface="DM Serif Text"/>
                    <a:ea typeface="DM Serif Text"/>
                    <a:cs typeface="DM Serif Text"/>
                    <a:sym typeface="DM Serif Text"/>
                  </a:rPr>
                  <a:t>Motor OCR</a:t>
                </a:r>
                <a:endParaRPr sz="2000" b="1" dirty="0">
                  <a:solidFill>
                    <a:schemeClr val="dk1"/>
                  </a:solidFill>
                  <a:latin typeface="DM Serif Text"/>
                  <a:ea typeface="DM Serif Text"/>
                  <a:cs typeface="DM Serif Text"/>
                  <a:sym typeface="DM Serif Text"/>
                </a:endParaRPr>
              </a:p>
            </p:txBody>
          </p:sp>
          <p:sp>
            <p:nvSpPr>
              <p:cNvPr id="3100" name="Google Shape;1896;p116">
                <a:extLst>
                  <a:ext uri="{FF2B5EF4-FFF2-40B4-BE49-F238E27FC236}">
                    <a16:creationId xmlns:a16="http://schemas.microsoft.com/office/drawing/2014/main" id="{1DF83FFE-C185-3857-A9F3-A6B543D8D405}"/>
                  </a:ext>
                </a:extLst>
              </p:cNvPr>
              <p:cNvSpPr txBox="1"/>
              <p:nvPr/>
            </p:nvSpPr>
            <p:spPr>
              <a:xfrm>
                <a:off x="4802275" y="2620025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DM Serif Text"/>
                    <a:ea typeface="DM Serif Text"/>
                    <a:cs typeface="DM Serif Text"/>
                    <a:sym typeface="DM Serif Text"/>
                  </a:rPr>
                  <a:t>Análise e Tratamento</a:t>
                </a:r>
                <a:endParaRPr sz="1800" b="1" dirty="0">
                  <a:solidFill>
                    <a:schemeClr val="dk1"/>
                  </a:solidFill>
                  <a:latin typeface="DM Serif Text"/>
                  <a:ea typeface="DM Serif Text"/>
                  <a:cs typeface="DM Serif Text"/>
                  <a:sym typeface="DM Serif Text"/>
                </a:endParaRPr>
              </a:p>
            </p:txBody>
          </p:sp>
          <p:sp>
            <p:nvSpPr>
              <p:cNvPr id="3101" name="Google Shape;1897;p116">
                <a:extLst>
                  <a:ext uri="{FF2B5EF4-FFF2-40B4-BE49-F238E27FC236}">
                    <a16:creationId xmlns:a16="http://schemas.microsoft.com/office/drawing/2014/main" id="{7596F88C-B1D1-DC31-CCB4-16F33202444A}"/>
                  </a:ext>
                </a:extLst>
              </p:cNvPr>
              <p:cNvSpPr txBox="1"/>
              <p:nvPr/>
            </p:nvSpPr>
            <p:spPr>
              <a:xfrm>
                <a:off x="6749725" y="2620025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chemeClr val="dk1"/>
                    </a:solidFill>
                    <a:latin typeface="DM Serif Text"/>
                    <a:ea typeface="DM Serif Text"/>
                    <a:cs typeface="DM Serif Text"/>
                    <a:sym typeface="DM Serif Text"/>
                  </a:rPr>
                  <a:t>Output</a:t>
                </a:r>
                <a:endParaRPr sz="2000" b="1" dirty="0">
                  <a:solidFill>
                    <a:schemeClr val="dk1"/>
                  </a:solidFill>
                  <a:latin typeface="DM Serif Text"/>
                  <a:ea typeface="DM Serif Text"/>
                  <a:cs typeface="DM Serif Text"/>
                  <a:sym typeface="DM Serif Text"/>
                </a:endParaRPr>
              </a:p>
            </p:txBody>
          </p:sp>
          <p:sp>
            <p:nvSpPr>
              <p:cNvPr id="3107" name="Google Shape;1903;p116">
                <a:extLst>
                  <a:ext uri="{FF2B5EF4-FFF2-40B4-BE49-F238E27FC236}">
                    <a16:creationId xmlns:a16="http://schemas.microsoft.com/office/drawing/2014/main" id="{62626076-9F02-2FEF-06AE-12F15B7918E9}"/>
                  </a:ext>
                </a:extLst>
              </p:cNvPr>
              <p:cNvSpPr/>
              <p:nvPr/>
            </p:nvSpPr>
            <p:spPr>
              <a:xfrm>
                <a:off x="907383" y="2619900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1907;p116">
                <a:extLst>
                  <a:ext uri="{FF2B5EF4-FFF2-40B4-BE49-F238E27FC236}">
                    <a16:creationId xmlns:a16="http://schemas.microsoft.com/office/drawing/2014/main" id="{2F48FF50-34D7-7997-D380-4DC81882AD7A}"/>
                  </a:ext>
                </a:extLst>
              </p:cNvPr>
              <p:cNvSpPr/>
              <p:nvPr/>
            </p:nvSpPr>
            <p:spPr>
              <a:xfrm>
                <a:off x="2854833" y="2619900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1910;p116">
                <a:extLst>
                  <a:ext uri="{FF2B5EF4-FFF2-40B4-BE49-F238E27FC236}">
                    <a16:creationId xmlns:a16="http://schemas.microsoft.com/office/drawing/2014/main" id="{871A7AC2-FCE6-3182-A9DD-61A4F072086F}"/>
                  </a:ext>
                </a:extLst>
              </p:cNvPr>
              <p:cNvSpPr/>
              <p:nvPr/>
            </p:nvSpPr>
            <p:spPr>
              <a:xfrm>
                <a:off x="4802283" y="2619900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1913;p116">
                <a:extLst>
                  <a:ext uri="{FF2B5EF4-FFF2-40B4-BE49-F238E27FC236}">
                    <a16:creationId xmlns:a16="http://schemas.microsoft.com/office/drawing/2014/main" id="{A16D1E62-DDED-A4DD-3C42-DCCE8BA2AAD8}"/>
                  </a:ext>
                </a:extLst>
              </p:cNvPr>
              <p:cNvSpPr/>
              <p:nvPr/>
            </p:nvSpPr>
            <p:spPr>
              <a:xfrm>
                <a:off x="6749733" y="2620025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18" name="Google Shape;1914;p116">
                <a:extLst>
                  <a:ext uri="{FF2B5EF4-FFF2-40B4-BE49-F238E27FC236}">
                    <a16:creationId xmlns:a16="http://schemas.microsoft.com/office/drawing/2014/main" id="{D0956080-72B8-6766-BF9C-9B2FACCB77A8}"/>
                  </a:ext>
                </a:extLst>
              </p:cNvPr>
              <p:cNvGrpSpPr/>
              <p:nvPr/>
            </p:nvGrpSpPr>
            <p:grpSpPr>
              <a:xfrm>
                <a:off x="4342225" y="2835614"/>
                <a:ext cx="460200" cy="284074"/>
                <a:chOff x="4342225" y="2835614"/>
                <a:chExt cx="460200" cy="284074"/>
              </a:xfrm>
            </p:grpSpPr>
            <p:cxnSp>
              <p:nvCxnSpPr>
                <p:cNvPr id="3119" name="Google Shape;1915;p116">
                  <a:extLst>
                    <a:ext uri="{FF2B5EF4-FFF2-40B4-BE49-F238E27FC236}">
                      <a16:creationId xmlns:a16="http://schemas.microsoft.com/office/drawing/2014/main" id="{B4613DBC-BBC9-DB5C-E1D4-88BA09825E5F}"/>
                    </a:ext>
                  </a:extLst>
                </p:cNvPr>
                <p:cNvCxnSpPr>
                  <a:stCxn id="3099" idx="3"/>
                  <a:endCxn id="3100" idx="1"/>
                </p:cNvCxnSpPr>
                <p:nvPr/>
              </p:nvCxnSpPr>
              <p:spPr>
                <a:xfrm>
                  <a:off x="4342225" y="2977775"/>
                  <a:ext cx="46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120" name="Google Shape;1916;p116">
                  <a:extLst>
                    <a:ext uri="{FF2B5EF4-FFF2-40B4-BE49-F238E27FC236}">
                      <a16:creationId xmlns:a16="http://schemas.microsoft.com/office/drawing/2014/main" id="{D03CF3AA-DB5E-B918-6664-BAA81806A3AE}"/>
                    </a:ext>
                  </a:extLst>
                </p:cNvPr>
                <p:cNvSpPr/>
                <p:nvPr/>
              </p:nvSpPr>
              <p:spPr>
                <a:xfrm>
                  <a:off x="4480076" y="2835614"/>
                  <a:ext cx="184349" cy="284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1" name="Google Shape;1917;p116">
                <a:extLst>
                  <a:ext uri="{FF2B5EF4-FFF2-40B4-BE49-F238E27FC236}">
                    <a16:creationId xmlns:a16="http://schemas.microsoft.com/office/drawing/2014/main" id="{EC4A915E-2DDB-923F-00BD-653B5415BB75}"/>
                  </a:ext>
                </a:extLst>
              </p:cNvPr>
              <p:cNvGrpSpPr/>
              <p:nvPr/>
            </p:nvGrpSpPr>
            <p:grpSpPr>
              <a:xfrm>
                <a:off x="2394775" y="2835602"/>
                <a:ext cx="460200" cy="284074"/>
                <a:chOff x="2394775" y="2835602"/>
                <a:chExt cx="460200" cy="284074"/>
              </a:xfrm>
            </p:grpSpPr>
            <p:cxnSp>
              <p:nvCxnSpPr>
                <p:cNvPr id="3122" name="Google Shape;1918;p116">
                  <a:extLst>
                    <a:ext uri="{FF2B5EF4-FFF2-40B4-BE49-F238E27FC236}">
                      <a16:creationId xmlns:a16="http://schemas.microsoft.com/office/drawing/2014/main" id="{66FC2DE1-FE8F-A436-66A6-30F35F81735C}"/>
                    </a:ext>
                  </a:extLst>
                </p:cNvPr>
                <p:cNvCxnSpPr>
                  <a:stCxn id="3098" idx="3"/>
                  <a:endCxn id="3099" idx="1"/>
                </p:cNvCxnSpPr>
                <p:nvPr/>
              </p:nvCxnSpPr>
              <p:spPr>
                <a:xfrm>
                  <a:off x="2394775" y="2977650"/>
                  <a:ext cx="46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123" name="Google Shape;1919;p116">
                  <a:extLst>
                    <a:ext uri="{FF2B5EF4-FFF2-40B4-BE49-F238E27FC236}">
                      <a16:creationId xmlns:a16="http://schemas.microsoft.com/office/drawing/2014/main" id="{B45E91C6-DBB1-5033-6DC7-D522553B4D31}"/>
                    </a:ext>
                  </a:extLst>
                </p:cNvPr>
                <p:cNvSpPr/>
                <p:nvPr/>
              </p:nvSpPr>
              <p:spPr>
                <a:xfrm>
                  <a:off x="2532626" y="2835602"/>
                  <a:ext cx="184349" cy="284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4" name="Google Shape;1920;p116">
                <a:extLst>
                  <a:ext uri="{FF2B5EF4-FFF2-40B4-BE49-F238E27FC236}">
                    <a16:creationId xmlns:a16="http://schemas.microsoft.com/office/drawing/2014/main" id="{4798BA00-2C07-9D8D-8CDA-FBFAD2B0B9B8}"/>
                  </a:ext>
                </a:extLst>
              </p:cNvPr>
              <p:cNvGrpSpPr/>
              <p:nvPr/>
            </p:nvGrpSpPr>
            <p:grpSpPr>
              <a:xfrm>
                <a:off x="6289675" y="2835589"/>
                <a:ext cx="460200" cy="284074"/>
                <a:chOff x="6289675" y="2835589"/>
                <a:chExt cx="460200" cy="284074"/>
              </a:xfrm>
            </p:grpSpPr>
            <p:cxnSp>
              <p:nvCxnSpPr>
                <p:cNvPr id="3125" name="Google Shape;1921;p116">
                  <a:extLst>
                    <a:ext uri="{FF2B5EF4-FFF2-40B4-BE49-F238E27FC236}">
                      <a16:creationId xmlns:a16="http://schemas.microsoft.com/office/drawing/2014/main" id="{0EB1BB59-0D19-CE4B-5878-3071F217BC86}"/>
                    </a:ext>
                  </a:extLst>
                </p:cNvPr>
                <p:cNvCxnSpPr>
                  <a:stCxn id="3100" idx="3"/>
                  <a:endCxn id="3101" idx="1"/>
                </p:cNvCxnSpPr>
                <p:nvPr/>
              </p:nvCxnSpPr>
              <p:spPr>
                <a:xfrm>
                  <a:off x="6289675" y="2977775"/>
                  <a:ext cx="46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126" name="Google Shape;1922;p116">
                  <a:extLst>
                    <a:ext uri="{FF2B5EF4-FFF2-40B4-BE49-F238E27FC236}">
                      <a16:creationId xmlns:a16="http://schemas.microsoft.com/office/drawing/2014/main" id="{B4823140-5546-15FA-7113-0862DADE0E86}"/>
                    </a:ext>
                  </a:extLst>
                </p:cNvPr>
                <p:cNvSpPr/>
                <p:nvPr/>
              </p:nvSpPr>
              <p:spPr>
                <a:xfrm>
                  <a:off x="6427526" y="2835589"/>
                  <a:ext cx="184349" cy="284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135" name="Conexão: Ângulo Reto 3134">
              <a:extLst>
                <a:ext uri="{FF2B5EF4-FFF2-40B4-BE49-F238E27FC236}">
                  <a16:creationId xmlns:a16="http://schemas.microsoft.com/office/drawing/2014/main" id="{E34F3887-7A4C-F95F-9F2B-8825822F523F}"/>
                </a:ext>
              </a:extLst>
            </p:cNvPr>
            <p:cNvCxnSpPr>
              <a:cxnSpLocks/>
              <a:stCxn id="3114" idx="0"/>
              <a:endCxn id="3111" idx="0"/>
            </p:cNvCxnSpPr>
            <p:nvPr/>
          </p:nvCxnSpPr>
          <p:spPr>
            <a:xfrm rot="16200000" flipV="1">
              <a:off x="6381603" y="3842986"/>
              <a:ext cx="12700" cy="1947450"/>
            </a:xfrm>
            <a:prstGeom prst="bentConnector3">
              <a:avLst>
                <a:gd name="adj1" fmla="val 3823236"/>
              </a:avLst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39" name="Triângulo isósceles 3138">
              <a:extLst>
                <a:ext uri="{FF2B5EF4-FFF2-40B4-BE49-F238E27FC236}">
                  <a16:creationId xmlns:a16="http://schemas.microsoft.com/office/drawing/2014/main" id="{B1EA8158-8CB7-8825-540F-DFE732AE2063}"/>
                </a:ext>
              </a:extLst>
            </p:cNvPr>
            <p:cNvSpPr/>
            <p:nvPr/>
          </p:nvSpPr>
          <p:spPr>
            <a:xfrm rot="10800000">
              <a:off x="5365015" y="4692830"/>
              <a:ext cx="98425" cy="10794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3143" name="Google Shape;1897;p116">
            <a:extLst>
              <a:ext uri="{FF2B5EF4-FFF2-40B4-BE49-F238E27FC236}">
                <a16:creationId xmlns:a16="http://schemas.microsoft.com/office/drawing/2014/main" id="{9F101FEF-A594-3832-6233-5CC344FB0421}"/>
              </a:ext>
            </a:extLst>
          </p:cNvPr>
          <p:cNvSpPr txBox="1"/>
          <p:nvPr/>
        </p:nvSpPr>
        <p:spPr>
          <a:xfrm>
            <a:off x="7469373" y="5276355"/>
            <a:ext cx="1487400" cy="71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Modernizar Texto</a:t>
            </a:r>
            <a:endParaRPr sz="2000" b="1" dirty="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cxnSp>
        <p:nvCxnSpPr>
          <p:cNvPr id="3146" name="Conexão: Ângulo Reto 3145">
            <a:extLst>
              <a:ext uri="{FF2B5EF4-FFF2-40B4-BE49-F238E27FC236}">
                <a16:creationId xmlns:a16="http://schemas.microsoft.com/office/drawing/2014/main" id="{D067CB1D-A406-CB21-61F3-58C02EEE50B8}"/>
              </a:ext>
            </a:extLst>
          </p:cNvPr>
          <p:cNvCxnSpPr>
            <a:cxnSpLocks/>
            <a:stCxn id="3114" idx="2"/>
            <a:endCxn id="3143" idx="1"/>
          </p:cNvCxnSpPr>
          <p:nvPr/>
        </p:nvCxnSpPr>
        <p:spPr>
          <a:xfrm rot="16200000" flipH="1">
            <a:off x="7029029" y="5193761"/>
            <a:ext cx="650670" cy="230017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49" name="Conexão: Ângulo Reto 3148">
            <a:extLst>
              <a:ext uri="{FF2B5EF4-FFF2-40B4-BE49-F238E27FC236}">
                <a16:creationId xmlns:a16="http://schemas.microsoft.com/office/drawing/2014/main" id="{9A1E082F-7EDF-5700-856F-15A372FC4A36}"/>
              </a:ext>
            </a:extLst>
          </p:cNvPr>
          <p:cNvCxnSpPr>
            <a:cxnSpLocks/>
            <a:stCxn id="3143" idx="3"/>
            <a:endCxn id="3117" idx="2"/>
          </p:cNvCxnSpPr>
          <p:nvPr/>
        </p:nvCxnSpPr>
        <p:spPr>
          <a:xfrm flipV="1">
            <a:off x="8956773" y="4983560"/>
            <a:ext cx="230033" cy="65054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1" name="Triângulo isósceles 3150">
            <a:extLst>
              <a:ext uri="{FF2B5EF4-FFF2-40B4-BE49-F238E27FC236}">
                <a16:creationId xmlns:a16="http://schemas.microsoft.com/office/drawing/2014/main" id="{DCE939DD-908D-4F1B-6B40-730C83759797}"/>
              </a:ext>
            </a:extLst>
          </p:cNvPr>
          <p:cNvSpPr/>
          <p:nvPr/>
        </p:nvSpPr>
        <p:spPr>
          <a:xfrm rot="5400000">
            <a:off x="7366186" y="5580004"/>
            <a:ext cx="98425" cy="10794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52" name="Triângulo isósceles 3151">
            <a:extLst>
              <a:ext uri="{FF2B5EF4-FFF2-40B4-BE49-F238E27FC236}">
                <a16:creationId xmlns:a16="http://schemas.microsoft.com/office/drawing/2014/main" id="{D082B009-ECCD-4ABC-01B3-D1CEB18A3717}"/>
              </a:ext>
            </a:extLst>
          </p:cNvPr>
          <p:cNvSpPr/>
          <p:nvPr/>
        </p:nvSpPr>
        <p:spPr>
          <a:xfrm>
            <a:off x="9137585" y="5000511"/>
            <a:ext cx="98425" cy="10794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Retângulo: Canto Cortado 1">
            <a:extLst>
              <a:ext uri="{FF2B5EF4-FFF2-40B4-BE49-F238E27FC236}">
                <a16:creationId xmlns:a16="http://schemas.microsoft.com/office/drawing/2014/main" id="{F71504E6-FBD4-C233-FE0D-FB083AD32050}"/>
              </a:ext>
            </a:extLst>
          </p:cNvPr>
          <p:cNvSpPr/>
          <p:nvPr/>
        </p:nvSpPr>
        <p:spPr>
          <a:xfrm>
            <a:off x="-93190" y="71676"/>
            <a:ext cx="1572683" cy="396000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1. Introdução /4</a:t>
            </a:r>
          </a:p>
        </p:txBody>
      </p:sp>
      <p:sp>
        <p:nvSpPr>
          <p:cNvPr id="5" name="Google Shape;510;p70">
            <a:extLst>
              <a:ext uri="{FF2B5EF4-FFF2-40B4-BE49-F238E27FC236}">
                <a16:creationId xmlns:a16="http://schemas.microsoft.com/office/drawing/2014/main" id="{80D2F76F-8403-D891-E8D5-B9E9EA8D56FD}"/>
              </a:ext>
            </a:extLst>
          </p:cNvPr>
          <p:cNvSpPr txBox="1"/>
          <p:nvPr/>
        </p:nvSpPr>
        <p:spPr>
          <a:xfrm>
            <a:off x="969967" y="6144680"/>
            <a:ext cx="10256800" cy="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600" dirty="0">
                <a:latin typeface="Barlow" panose="00000500000000000000" pitchFamily="2" charset="0"/>
              </a:rPr>
              <a:t>Pré Dissertação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97B2EA5-B2F3-A405-579D-390596251D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194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507;p70">
            <a:extLst>
              <a:ext uri="{FF2B5EF4-FFF2-40B4-BE49-F238E27FC236}">
                <a16:creationId xmlns:a16="http://schemas.microsoft.com/office/drawing/2014/main" id="{BAFE7D1D-1911-7B73-5F78-D82B39CE2037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8" name="Google Shape;508;p70">
              <a:extLst>
                <a:ext uri="{FF2B5EF4-FFF2-40B4-BE49-F238E27FC236}">
                  <a16:creationId xmlns:a16="http://schemas.microsoft.com/office/drawing/2014/main" id="{5B0D627D-228A-492D-D676-BE36C3995A27}"/>
                </a:ext>
              </a:extLst>
            </p:cNvPr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509;p70">
              <a:extLst>
                <a:ext uri="{FF2B5EF4-FFF2-40B4-BE49-F238E27FC236}">
                  <a16:creationId xmlns:a16="http://schemas.microsoft.com/office/drawing/2014/main" id="{DDD8638C-7427-ABB7-7292-1D7EC313D538}"/>
                </a:ext>
              </a:extLst>
            </p:cNvPr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Google Shape;531;p72">
            <a:extLst>
              <a:ext uri="{FF2B5EF4-FFF2-40B4-BE49-F238E27FC236}">
                <a16:creationId xmlns:a16="http://schemas.microsoft.com/office/drawing/2014/main" id="{7947BABC-A13A-0C8E-7F2B-87AD6FD5E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437" y="1814178"/>
            <a:ext cx="10271125" cy="2560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8000" dirty="0"/>
              <a:t>2. </a:t>
            </a:r>
            <a:r>
              <a:rPr lang="en-US" sz="8000" dirty="0" err="1"/>
              <a:t>Tecnologias</a:t>
            </a:r>
            <a:r>
              <a:rPr lang="en-US" sz="8000" dirty="0"/>
              <a:t> e Estado da Arte</a:t>
            </a:r>
            <a:endParaRPr sz="8000" dirty="0"/>
          </a:p>
        </p:txBody>
      </p:sp>
      <p:sp>
        <p:nvSpPr>
          <p:cNvPr id="2" name="Google Shape;510;p70">
            <a:extLst>
              <a:ext uri="{FF2B5EF4-FFF2-40B4-BE49-F238E27FC236}">
                <a16:creationId xmlns:a16="http://schemas.microsoft.com/office/drawing/2014/main" id="{3ABB6A43-15EE-ACB2-B7E0-0E25C5E565C1}"/>
              </a:ext>
            </a:extLst>
          </p:cNvPr>
          <p:cNvSpPr txBox="1"/>
          <p:nvPr/>
        </p:nvSpPr>
        <p:spPr>
          <a:xfrm>
            <a:off x="969967" y="6144680"/>
            <a:ext cx="10256800" cy="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600" dirty="0">
                <a:latin typeface="Barlow" panose="00000500000000000000" pitchFamily="2" charset="0"/>
              </a:rPr>
              <a:t>Pré Dissertação</a:t>
            </a:r>
          </a:p>
        </p:txBody>
      </p:sp>
    </p:spTree>
    <p:extLst>
      <p:ext uri="{BB962C8B-B14F-4D97-AF65-F5344CB8AC3E}">
        <p14:creationId xmlns:p14="http://schemas.microsoft.com/office/powerpoint/2010/main" val="870391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507;p70">
            <a:extLst>
              <a:ext uri="{FF2B5EF4-FFF2-40B4-BE49-F238E27FC236}">
                <a16:creationId xmlns:a16="http://schemas.microsoft.com/office/drawing/2014/main" id="{B65E355C-08DC-EC1F-12AD-AD43C82C0C3A}"/>
              </a:ext>
            </a:extLst>
          </p:cNvPr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9" name="Google Shape;508;p70">
              <a:extLst>
                <a:ext uri="{FF2B5EF4-FFF2-40B4-BE49-F238E27FC236}">
                  <a16:creationId xmlns:a16="http://schemas.microsoft.com/office/drawing/2014/main" id="{886173F7-D0FC-73FC-C40C-65099F71466C}"/>
                </a:ext>
              </a:extLst>
            </p:cNvPr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509;p70">
              <a:extLst>
                <a:ext uri="{FF2B5EF4-FFF2-40B4-BE49-F238E27FC236}">
                  <a16:creationId xmlns:a16="http://schemas.microsoft.com/office/drawing/2014/main" id="{03DE7756-8CCE-6B4F-A8F3-C79B17986ACE}"/>
                </a:ext>
              </a:extLst>
            </p:cNvPr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0855FEB-90B2-D536-FDE6-52E48FD5D152}"/>
              </a:ext>
            </a:extLst>
          </p:cNvPr>
          <p:cNvSpPr txBox="1"/>
          <p:nvPr/>
        </p:nvSpPr>
        <p:spPr>
          <a:xfrm>
            <a:off x="774114" y="1748367"/>
            <a:ext cx="525838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Reconhecimento ótico de caracteres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b="1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Processo de </a:t>
            </a:r>
            <a:r>
              <a:rPr lang="pt-PT" sz="2000" b="1" dirty="0">
                <a:latin typeface="Barlow" panose="00000500000000000000" pitchFamily="2" charset="0"/>
              </a:rPr>
              <a:t>transcrição automática</a:t>
            </a:r>
            <a:r>
              <a:rPr lang="pt-PT" sz="2000" dirty="0">
                <a:latin typeface="Barlow" panose="00000500000000000000" pitchFamily="2" charset="0"/>
              </a:rPr>
              <a:t> de texto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Input </a:t>
            </a:r>
            <a:r>
              <a:rPr lang="pt-PT" sz="2000" dirty="0">
                <a:latin typeface="Barlow" panose="00000500000000000000" pitchFamily="2" charset="0"/>
              </a:rPr>
              <a:t>comummente </a:t>
            </a:r>
            <a:r>
              <a:rPr lang="pt-PT" sz="2000" b="1" dirty="0">
                <a:latin typeface="Barlow" panose="00000500000000000000" pitchFamily="2" charset="0"/>
              </a:rPr>
              <a:t>imagens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b="1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Atualmente capaz de reconhecer </a:t>
            </a:r>
            <a:r>
              <a:rPr lang="pt-PT" sz="2000" b="1" dirty="0">
                <a:latin typeface="Barlow" panose="00000500000000000000" pitchFamily="2" charset="0"/>
              </a:rPr>
              <a:t>texto manuscrito</a:t>
            </a:r>
            <a:r>
              <a:rPr lang="pt-PT" sz="2000" dirty="0">
                <a:latin typeface="Barlow" panose="00000500000000000000" pitchFamily="2" charset="0"/>
              </a:rPr>
              <a:t> e </a:t>
            </a:r>
            <a:r>
              <a:rPr lang="pt-PT" sz="2000" b="1" dirty="0">
                <a:latin typeface="Barlow" panose="00000500000000000000" pitchFamily="2" charset="0"/>
              </a:rPr>
              <a:t>máquina</a:t>
            </a:r>
            <a:r>
              <a:rPr lang="pt-PT" sz="2000" dirty="0">
                <a:latin typeface="Barlow" panose="00000500000000000000" pitchFamily="2" charset="0"/>
              </a:rPr>
              <a:t> numa multitude de </a:t>
            </a:r>
            <a:r>
              <a:rPr lang="pt-PT" sz="2000" b="1" dirty="0">
                <a:latin typeface="Barlow" panose="00000500000000000000" pitchFamily="2" charset="0"/>
              </a:rPr>
              <a:t>estilos</a:t>
            </a:r>
            <a:r>
              <a:rPr lang="pt-PT" sz="2000" dirty="0">
                <a:latin typeface="Barlow" panose="00000500000000000000" pitchFamily="2" charset="0"/>
              </a:rPr>
              <a:t>, mesmo em </a:t>
            </a:r>
            <a:r>
              <a:rPr lang="pt-PT" sz="2000" b="1" dirty="0">
                <a:latin typeface="Barlow" panose="00000500000000000000" pitchFamily="2" charset="0"/>
              </a:rPr>
              <a:t>imagens/documentos </a:t>
            </a:r>
            <a:r>
              <a:rPr lang="pt-PT" sz="2000" dirty="0">
                <a:latin typeface="Barlow" panose="00000500000000000000" pitchFamily="2" charset="0"/>
              </a:rPr>
              <a:t>de </a:t>
            </a:r>
            <a:r>
              <a:rPr lang="pt-PT" sz="2000" b="1" dirty="0">
                <a:latin typeface="Barlow" panose="00000500000000000000" pitchFamily="2" charset="0"/>
              </a:rPr>
              <a:t>baixa qualidade</a:t>
            </a:r>
          </a:p>
          <a:p>
            <a:pPr lvl="8"/>
            <a:endParaRPr lang="pt-PT" sz="2000" b="1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>
              <a:latin typeface="Barlow" panose="000005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C54F38-5CDB-BB7A-AC71-48A2C1C0BA1B}"/>
              </a:ext>
            </a:extLst>
          </p:cNvPr>
          <p:cNvSpPr txBox="1"/>
          <p:nvPr/>
        </p:nvSpPr>
        <p:spPr>
          <a:xfrm>
            <a:off x="5999563" y="166889"/>
            <a:ext cx="35059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latin typeface="DM Serif Text" pitchFamily="2" charset="0"/>
              </a:rPr>
              <a:t>OCR</a:t>
            </a:r>
          </a:p>
          <a:p>
            <a:endParaRPr lang="pt-PT" dirty="0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5F091A12-8C0D-C1D9-995D-4B2F7315DB34}"/>
              </a:ext>
            </a:extLst>
          </p:cNvPr>
          <p:cNvCxnSpPr>
            <a:cxnSpLocks/>
          </p:cNvCxnSpPr>
          <p:nvPr/>
        </p:nvCxnSpPr>
        <p:spPr>
          <a:xfrm>
            <a:off x="4348766" y="713320"/>
            <a:ext cx="4598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sing NLP (BERT) to improve OCR accuracy | by Ravi Ilango | Doma | Medium">
            <a:extLst>
              <a:ext uri="{FF2B5EF4-FFF2-40B4-BE49-F238E27FC236}">
                <a16:creationId xmlns:a16="http://schemas.microsoft.com/office/drawing/2014/main" id="{56ADF7D6-11CF-B9DB-316B-D41951E26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071" r="90000">
                        <a14:foregroundMark x1="13071" y1="56429" x2="12857" y2="22619"/>
                        <a14:foregroundMark x1="8286" y1="39762" x2="8143" y2="37381"/>
                        <a14:foregroundMark x1="18000" y1="42143" x2="17000" y2="32857"/>
                        <a14:foregroundMark x1="18071" y1="36429" x2="18214" y2="35000"/>
                        <a14:foregroundMark x1="7357" y1="37143" x2="7071" y2="35714"/>
                        <a14:foregroundMark x1="25286" y1="42381" x2="24571" y2="41190"/>
                        <a14:foregroundMark x1="33286" y1="54524" x2="39500" y2="34286"/>
                        <a14:foregroundMark x1="60429" y1="54048" x2="63643" y2="37143"/>
                        <a14:foregroundMark x1="85929" y1="46905" x2="89500" y2="33810"/>
                        <a14:foregroundMark x1="75500" y1="42619" x2="75500" y2="42619"/>
                        <a14:foregroundMark x1="52143" y1="41905" x2="52143" y2="41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655" y="2463713"/>
            <a:ext cx="6687532" cy="200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ffortless Document Analysis: AI Optical Character Recognition (OCR) | Eden  AI">
            <a:extLst>
              <a:ext uri="{FF2B5EF4-FFF2-40B4-BE49-F238E27FC236}">
                <a16:creationId xmlns:a16="http://schemas.microsoft.com/office/drawing/2014/main" id="{708E34A2-8449-C8A2-1F91-3FABAC188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514" b="65574" l="83548" r="97581">
                        <a14:foregroundMark x1="90645" y1="64208" x2="90484" y2="48907"/>
                        <a14:foregroundMark x1="84839" y1="61475" x2="97581" y2="59563"/>
                        <a14:foregroundMark x1="97581" y1="59563" x2="94032" y2="44262"/>
                        <a14:foregroundMark x1="94032" y1="44262" x2="86613" y2="53005"/>
                        <a14:foregroundMark x1="86613" y1="53005" x2="86613" y2="53552"/>
                        <a14:foregroundMark x1="87903" y1="49180" x2="89677" y2="35519"/>
                        <a14:foregroundMark x1="89677" y1="35519" x2="93387" y2="36885"/>
                        <a14:foregroundMark x1="89355" y1="37158" x2="84194" y2="46175"/>
                        <a14:foregroundMark x1="84516" y1="36339" x2="83871" y2="33607"/>
                        <a14:foregroundMark x1="86452" y1="32514" x2="86452" y2="32514"/>
                        <a14:foregroundMark x1="84516" y1="63388" x2="84516" y2="63388"/>
                        <a14:foregroundMark x1="84516" y1="64754" x2="90323" y2="65574"/>
                        <a14:foregroundMark x1="97258" y1="63115" x2="97258" y2="63115"/>
                        <a14:foregroundMark x1="87903" y1="62022" x2="86452" y2="48087"/>
                        <a14:foregroundMark x1="86452" y1="48087" x2="86452" y2="48087"/>
                        <a14:foregroundMark x1="84032" y1="60929" x2="84355" y2="53279"/>
                        <a14:foregroundMark x1="83710" y1="51913" x2="83710" y2="51913"/>
                        <a14:foregroundMark x1="95645" y1="37705" x2="95645" y2="37705"/>
                        <a14:foregroundMark x1="93387" y1="35792" x2="95806" y2="41803"/>
                        <a14:foregroundMark x1="83710" y1="37705" x2="83548" y2="36612"/>
                        <a14:foregroundMark x1="84032" y1="40710" x2="83871" y2="434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072" t="30703" r="1189" b="33388"/>
          <a:stretch/>
        </p:blipFill>
        <p:spPr bwMode="auto">
          <a:xfrm>
            <a:off x="11059771" y="2644804"/>
            <a:ext cx="831783" cy="105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: Canto Cortado 3">
            <a:extLst>
              <a:ext uri="{FF2B5EF4-FFF2-40B4-BE49-F238E27FC236}">
                <a16:creationId xmlns:a16="http://schemas.microsoft.com/office/drawing/2014/main" id="{5969F6EB-F3A5-4D2D-BDCC-50D14605FBB0}"/>
              </a:ext>
            </a:extLst>
          </p:cNvPr>
          <p:cNvSpPr/>
          <p:nvPr/>
        </p:nvSpPr>
        <p:spPr>
          <a:xfrm>
            <a:off x="-93190" y="71675"/>
            <a:ext cx="1887646" cy="542217"/>
          </a:xfrm>
          <a:prstGeom prst="snip1Rect">
            <a:avLst/>
          </a:prstGeom>
          <a:solidFill>
            <a:srgbClr val="D4B16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2.</a:t>
            </a:r>
            <a:r>
              <a:rPr lang="pt-PT" sz="1400" dirty="0">
                <a:solidFill>
                  <a:schemeClr val="tx1"/>
                </a:solidFill>
                <a:latin typeface="DM Serif Text" pitchFamily="2" charset="0"/>
              </a:rPr>
              <a:t> Tec. e Estado da Arte </a:t>
            </a:r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/4</a:t>
            </a:r>
          </a:p>
        </p:txBody>
      </p:sp>
      <p:sp>
        <p:nvSpPr>
          <p:cNvPr id="5" name="Google Shape;510;p70">
            <a:extLst>
              <a:ext uri="{FF2B5EF4-FFF2-40B4-BE49-F238E27FC236}">
                <a16:creationId xmlns:a16="http://schemas.microsoft.com/office/drawing/2014/main" id="{17835082-0FB1-1FD8-877F-9814031E2F97}"/>
              </a:ext>
            </a:extLst>
          </p:cNvPr>
          <p:cNvSpPr txBox="1"/>
          <p:nvPr/>
        </p:nvSpPr>
        <p:spPr>
          <a:xfrm>
            <a:off x="969967" y="6144680"/>
            <a:ext cx="10256800" cy="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600" dirty="0">
                <a:latin typeface="Barlow" panose="00000500000000000000" pitchFamily="2" charset="0"/>
              </a:rPr>
              <a:t>Pré Dissertação</a:t>
            </a:r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ED011856-9B71-7DCA-C25B-31617FC070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DC00BD-9880-4DE7-ABE3-B14088B95B2E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0781111"/>
      </p:ext>
    </p:extLst>
  </p:cSld>
  <p:clrMapOvr>
    <a:masterClrMapping/>
  </p:clrMapOvr>
</p:sld>
</file>

<file path=ppt/theme/theme1.xml><?xml version="1.0" encoding="utf-8"?>
<a:theme xmlns:a="http://schemas.openxmlformats.org/drawingml/2006/main" name="Newspaper Clipping Style for History Class XL by Slidesgo">
  <a:themeElements>
    <a:clrScheme name="Simple Light">
      <a:dk1>
        <a:srgbClr val="27221C"/>
      </a:dk1>
      <a:lt1>
        <a:srgbClr val="FFFFFF"/>
      </a:lt1>
      <a:dk2>
        <a:srgbClr val="EBDBB9"/>
      </a:dk2>
      <a:lt2>
        <a:srgbClr val="544534"/>
      </a:lt2>
      <a:accent1>
        <a:srgbClr val="79604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6" row="2">
    <wetp:webextensionref xmlns:r="http://schemas.openxmlformats.org/officeDocument/2006/relationships" r:id="rId1"/>
  </wetp:taskpane>
  <wetp:taskpane dockstate="right" visibility="0" width="525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219FFD7-20D5-44B6-9580-69B26B562B8B}">
  <we:reference id="wa200005566" version="3.0.0.1" store="pt-PT" storeType="OMEX"/>
  <we:alternateReferences>
    <we:reference id="WA200005566" version="3.0.0.1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4820202-A0AC-4E71-8C78-1606D9D1DFB2}">
  <we:reference id="wa200001625" version="1.0.0.7" store="pt-PT" storeType="OMEX"/>
  <we:alternateReferences>
    <we:reference id="wa200001625" version="1.0.0.7" store="wa20000162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Newspaper Clipping Style for History Class XL by Slidesgo</Template>
  <TotalTime>1138</TotalTime>
  <Words>3092</Words>
  <Application>Microsoft Office PowerPoint</Application>
  <PresentationFormat>Ecrã Panorâmico</PresentationFormat>
  <Paragraphs>802</Paragraphs>
  <Slides>38</Slides>
  <Notes>37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38</vt:i4>
      </vt:variant>
    </vt:vector>
  </HeadingPairs>
  <TitlesOfParts>
    <vt:vector size="47" baseType="lpstr">
      <vt:lpstr>Arial</vt:lpstr>
      <vt:lpstr>Barlow</vt:lpstr>
      <vt:lpstr>Calibri</vt:lpstr>
      <vt:lpstr>DM Serif Text</vt:lpstr>
      <vt:lpstr>Proxima Nova</vt:lpstr>
      <vt:lpstr>Proxima Nova Semibold</vt:lpstr>
      <vt:lpstr>Newspaper Clipping Style for History Class XL by Slidesgo</vt:lpstr>
      <vt:lpstr>Slidesgo Final Pages</vt:lpstr>
      <vt:lpstr>1_Slidesgo Final Pages</vt:lpstr>
      <vt:lpstr>OCR para documentos estruturados antigos</vt:lpstr>
      <vt:lpstr>Índice</vt:lpstr>
      <vt:lpstr>1. Introdução</vt:lpstr>
      <vt:lpstr>Apresentação do PowerPoint</vt:lpstr>
      <vt:lpstr>Apresentação do PowerPoint</vt:lpstr>
      <vt:lpstr>Apresentação do PowerPoint</vt:lpstr>
      <vt:lpstr>Apresentação do PowerPoint</vt:lpstr>
      <vt:lpstr>2. Tecnologias e Estado da Arte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3. Plano da Solução</vt:lpstr>
      <vt:lpstr>Apresentação do PowerPoint</vt:lpstr>
      <vt:lpstr>4. Trabalho Realizado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Questões?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Old Structured Documents OCR</dc:title>
  <dc:creator>Gonçalo braz</dc:creator>
  <cp:lastModifiedBy>Gonçalo Braz Afonso</cp:lastModifiedBy>
  <cp:revision>21</cp:revision>
  <dcterms:created xsi:type="dcterms:W3CDTF">2024-01-02T18:41:11Z</dcterms:created>
  <dcterms:modified xsi:type="dcterms:W3CDTF">2024-02-02T11:37:39Z</dcterms:modified>
</cp:coreProperties>
</file>